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Lst>
  <p:sldSz cx="18288000" cy="10287000"/>
  <p:notesSz cx="6858000" cy="9144000"/>
  <p:embeddedFontLst>
    <p:embeddedFont>
      <p:font typeface="Arial" charset="1" panose="020B0502020202020204"/>
      <p:regular r:id="rId80"/>
    </p:embeddedFont>
    <p:embeddedFont>
      <p:font typeface="Arial Bold" charset="1" panose="020B0802020202020204"/>
      <p:regular r:id="rId81"/>
    </p:embeddedFont>
    <p:embeddedFont>
      <p:font typeface="Daydream" charset="1" panose="00000000000000000000"/>
      <p:regular r:id="rId82"/>
    </p:embeddedFont>
    <p:embeddedFont>
      <p:font typeface="Old Standard Bold" charset="1" panose="02040503050505020303"/>
      <p:regular r:id="rId83"/>
    </p:embeddedFont>
    <p:embeddedFont>
      <p:font typeface="Questrial" charset="1" panose="02000000000000000000"/>
      <p:regular r:id="rId84"/>
    </p:embeddedFont>
    <p:embeddedFont>
      <p:font typeface="Arial Italics" charset="1" panose="020B0502020202090204"/>
      <p:regular r:id="rId85"/>
    </p:embeddedFont>
    <p:embeddedFont>
      <p:font typeface="Arial Bold Italics" charset="1" panose="020B0802020202090204"/>
      <p:regular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 Id="rId9" Target="../media/image26.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svg" Type="http://schemas.openxmlformats.org/officeDocument/2006/relationships/image"/><Relationship Id="rId12" Target="../media/image14.png" Type="http://schemas.openxmlformats.org/officeDocument/2006/relationships/image"/><Relationship Id="rId13" Target="../media/image15.svg" Type="http://schemas.openxmlformats.org/officeDocument/2006/relationships/image"/><Relationship Id="rId14" Target="../media/image16.png" Type="http://schemas.openxmlformats.org/officeDocument/2006/relationships/image"/><Relationship Id="rId15" Target="../media/image17.sv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4.pn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media/image40.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1.png" Type="http://schemas.openxmlformats.org/officeDocument/2006/relationships/image"/><Relationship Id="rId3" Target="../media/image42.svg" Type="http://schemas.openxmlformats.org/officeDocument/2006/relationships/image"/><Relationship Id="rId4" Target="../media/image43.png" Type="http://schemas.openxmlformats.org/officeDocument/2006/relationships/image"/><Relationship Id="rId5" Target="../media/image44.svg" Type="http://schemas.openxmlformats.org/officeDocument/2006/relationships/image"/><Relationship Id="rId6" Target="../media/image45.png" Type="http://schemas.openxmlformats.org/officeDocument/2006/relationships/image"/><Relationship Id="rId7" Target="../media/image4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7.png" Type="http://schemas.openxmlformats.org/officeDocument/2006/relationships/image"/><Relationship Id="rId7" Target="../media/image4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3.png" Type="http://schemas.openxmlformats.org/officeDocument/2006/relationships/image"/><Relationship Id="rId11" Target="../media/image54.png" Type="http://schemas.openxmlformats.org/officeDocument/2006/relationships/image"/><Relationship Id="rId12" Target="../media/image32.png" Type="http://schemas.openxmlformats.org/officeDocument/2006/relationships/image"/><Relationship Id="rId13" Target="https://twitter.com/MsEJenkinson" TargetMode="External" Type="http://schemas.openxmlformats.org/officeDocument/2006/relationships/hyperlink"/><Relationship Id="rId14" Target="https://twitter.com/Gregg_ONeill" TargetMode="External" Type="http://schemas.openxmlformats.org/officeDocument/2006/relationships/hyperlink"/><Relationship Id="rId15"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49.png" Type="http://schemas.openxmlformats.org/officeDocument/2006/relationships/image"/><Relationship Id="rId7" Target="../media/image50.png" Type="http://schemas.openxmlformats.org/officeDocument/2006/relationships/image"/><Relationship Id="rId8" Target="../media/image51.png" Type="http://schemas.openxmlformats.org/officeDocument/2006/relationships/image"/><Relationship Id="rId9" Target="../media/image52.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7.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5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0.png" Type="http://schemas.openxmlformats.org/officeDocument/2006/relationships/image"/><Relationship Id="rId7" Target="../media/image61.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3.png" Type="http://schemas.openxmlformats.org/officeDocument/2006/relationships/image"/><Relationship Id="rId7" Target="../media/image64.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67.png" Type="http://schemas.openxmlformats.org/officeDocument/2006/relationships/image"/><Relationship Id="rId7" Target="../media/image68.png" Type="http://schemas.openxmlformats.org/officeDocument/2006/relationships/image"/><Relationship Id="rId8" Target="../media/image69.png" Type="http://schemas.openxmlformats.org/officeDocument/2006/relationships/image"/><Relationship Id="rId9" Target="../media/image70.pn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1.png" Type="http://schemas.openxmlformats.org/officeDocument/2006/relationships/image"/><Relationship Id="rId7" Target="../media/image72.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3.png" Type="http://schemas.openxmlformats.org/officeDocument/2006/relationships/image"/><Relationship Id="rId7" Target="../media/image74.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76.png" Type="http://schemas.openxmlformats.org/officeDocument/2006/relationships/image"/><Relationship Id="rId7" Target="../media/image77.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png" Type="http://schemas.openxmlformats.org/officeDocument/2006/relationships/image"/><Relationship Id="rId12" Target="../media/image30.png" Type="http://schemas.openxmlformats.org/officeDocument/2006/relationships/image"/><Relationship Id="rId13" Target="../media/image31.png" Type="http://schemas.openxmlformats.org/officeDocument/2006/relationships/image"/><Relationship Id="rId14" Target="https://twitter.com/MsEJenkinson" TargetMode="External" Type="http://schemas.openxmlformats.org/officeDocument/2006/relationships/hyperlink"/><Relationship Id="rId15" Target="https://twitter.com/Gregg_ONeill" TargetMode="External" Type="http://schemas.openxmlformats.org/officeDocument/2006/relationships/hyperlink"/><Relationship Id="rId16"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https://twitter.com/MsEJenkinson" TargetMode="External" Type="http://schemas.openxmlformats.org/officeDocument/2006/relationships/hyperlink"/><Relationship Id="rId7" Target="https://twitter.com/Gregg_ONeill" TargetMode="External" Type="http://schemas.openxmlformats.org/officeDocument/2006/relationships/hyperlink"/><Relationship Id="rId8" Target="https://educate.ie/"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700773"/>
            <a:ext cx="18288000" cy="1152524"/>
          </a:xfrm>
          <a:prstGeom prst="rect">
            <a:avLst/>
          </a:prstGeom>
        </p:spPr>
        <p:txBody>
          <a:bodyPr anchor="t" rtlCol="false" tIns="0" lIns="0" bIns="0" rIns="0">
            <a:spAutoFit/>
          </a:bodyPr>
          <a:lstStyle/>
          <a:p>
            <a:pPr algn="ctr">
              <a:lnSpc>
                <a:spcPts val="8400"/>
              </a:lnSpc>
            </a:pPr>
            <a:r>
              <a:rPr lang="en-US" sz="6000" spc="270">
                <a:solidFill>
                  <a:srgbClr val="0DA33B"/>
                </a:solidFill>
                <a:latin typeface="Arial Bold"/>
              </a:rPr>
              <a:t>THE STRUGGLE FOR IRISH INDEPENDENCE</a:t>
            </a:r>
          </a:p>
        </p:txBody>
      </p:sp>
      <p:sp>
        <p:nvSpPr>
          <p:cNvPr name="TextBox 9" id="9"/>
          <p:cNvSpPr txBox="true"/>
          <p:nvPr/>
        </p:nvSpPr>
        <p:spPr>
          <a:xfrm rot="0">
            <a:off x="175903" y="3932547"/>
            <a:ext cx="17936195"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the struggle for irish independence</a:t>
            </a:r>
          </a:p>
        </p:txBody>
      </p:sp>
      <p:sp>
        <p:nvSpPr>
          <p:cNvPr name="TextBox 10" id="10"/>
          <p:cNvSpPr txBox="true"/>
          <p:nvPr/>
        </p:nvSpPr>
        <p:spPr>
          <a:xfrm rot="0">
            <a:off x="15401945" y="-14772"/>
            <a:ext cx="2440576"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 to 1923</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684156" y="0"/>
            <a:ext cx="10256749" cy="9725311"/>
          </a:xfrm>
          <a:custGeom>
            <a:avLst/>
            <a:gdLst/>
            <a:ahLst/>
            <a:cxnLst/>
            <a:rect r="r" b="b" t="t" l="l"/>
            <a:pathLst>
              <a:path h="9725311" w="10256749">
                <a:moveTo>
                  <a:pt x="0" y="0"/>
                </a:moveTo>
                <a:lnTo>
                  <a:pt x="10256748" y="0"/>
                </a:lnTo>
                <a:lnTo>
                  <a:pt x="1025674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215 (Artefact, 2nd Edition)</a:t>
            </a:r>
          </a:p>
        </p:txBody>
      </p:sp>
      <p:sp>
        <p:nvSpPr>
          <p:cNvPr name="TextBox 8" id="8"/>
          <p:cNvSpPr txBox="true"/>
          <p:nvPr/>
        </p:nvSpPr>
        <p:spPr>
          <a:xfrm rot="0">
            <a:off x="1028700" y="2149474"/>
            <a:ext cx="15609955" cy="22225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blood sacrifice</a:t>
            </a:r>
          </a:p>
          <a:p>
            <a:pPr algn="l" marL="539749" indent="-269875" lvl="1">
              <a:lnSpc>
                <a:spcPts val="3499"/>
              </a:lnSpc>
              <a:buAutoNum type="arabicPeriod" startAt="1"/>
            </a:pPr>
            <a:r>
              <a:rPr lang="en-US" sz="2499">
                <a:solidFill>
                  <a:srgbClr val="0DA33B"/>
                </a:solidFill>
                <a:latin typeface="Arial"/>
              </a:rPr>
              <a:t>What was the role of the Military Council in planning the Rising?</a:t>
            </a:r>
          </a:p>
          <a:p>
            <a:pPr algn="l" marL="539749" indent="-269875" lvl="1">
              <a:lnSpc>
                <a:spcPts val="3499"/>
              </a:lnSpc>
              <a:buAutoNum type="arabicPeriod" startAt="1"/>
            </a:pPr>
            <a:r>
              <a:rPr lang="en-US" sz="2499">
                <a:solidFill>
                  <a:srgbClr val="0DA33B"/>
                </a:solidFill>
                <a:latin typeface="Arial"/>
              </a:rPr>
              <a:t>What support from outside Ireland did the Rebels get?</a:t>
            </a:r>
          </a:p>
          <a:p>
            <a:pPr algn="l" marL="539749" indent="-269875" lvl="1">
              <a:lnSpc>
                <a:spcPts val="3499"/>
              </a:lnSpc>
              <a:buAutoNum type="arabicPeriod" startAt="1"/>
            </a:pPr>
            <a:r>
              <a:rPr lang="en-US" sz="2499">
                <a:solidFill>
                  <a:srgbClr val="0DA33B"/>
                </a:solidFill>
                <a:latin typeface="Arial"/>
              </a:rPr>
              <a:t>Describe the purpose of the Castle Document.</a:t>
            </a:r>
          </a:p>
          <a:p>
            <a:pPr algn="l" marL="539749" indent="-269875" lvl="1">
              <a:lnSpc>
                <a:spcPts val="3499"/>
              </a:lnSpc>
              <a:buAutoNum type="arabicPeriod" startAt="1"/>
            </a:pPr>
            <a:r>
              <a:rPr lang="en-US" sz="2499">
                <a:solidFill>
                  <a:srgbClr val="0DA33B"/>
                </a:solidFill>
                <a:latin typeface="Arial"/>
              </a:rPr>
              <a:t>How did the plans for the Rising fall apart during Easter Week?</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215 (Artefact, 2nd Edition)</a:t>
            </a:r>
          </a:p>
        </p:txBody>
      </p:sp>
      <p:sp>
        <p:nvSpPr>
          <p:cNvPr name="TextBox 8" id="8"/>
          <p:cNvSpPr txBox="true"/>
          <p:nvPr/>
        </p:nvSpPr>
        <p:spPr>
          <a:xfrm rot="0">
            <a:off x="1028700" y="2130424"/>
            <a:ext cx="15609955" cy="63246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Blood sacrifice: they would give up their lives for the good of the future of Ireland.</a:t>
            </a:r>
          </a:p>
          <a:p>
            <a:pPr algn="l">
              <a:lnSpc>
                <a:spcPts val="4199"/>
              </a:lnSpc>
            </a:pPr>
            <a:r>
              <a:rPr lang="en-US" sz="2999">
                <a:solidFill>
                  <a:srgbClr val="000000"/>
                </a:solidFill>
                <a:latin typeface="Arial"/>
              </a:rPr>
              <a:t>2.    The role of the Military Council was to secretly organise a rising.</a:t>
            </a:r>
          </a:p>
          <a:p>
            <a:pPr algn="l">
              <a:lnSpc>
                <a:spcPts val="4199"/>
              </a:lnSpc>
            </a:pPr>
            <a:r>
              <a:rPr lang="en-US" sz="2999">
                <a:solidFill>
                  <a:srgbClr val="000000"/>
                </a:solidFill>
                <a:latin typeface="Arial"/>
              </a:rPr>
              <a:t>3.    Support from outside Ireland included funds from Irish-Americans. Joseph Plunkett and the Irishman and former British diplomat Sir Roger Casement used the money to buy arms and ammunition from Germany.</a:t>
            </a:r>
          </a:p>
          <a:p>
            <a:pPr algn="l">
              <a:lnSpc>
                <a:spcPts val="4199"/>
              </a:lnSpc>
            </a:pPr>
            <a:r>
              <a:rPr lang="en-US" sz="2999">
                <a:solidFill>
                  <a:srgbClr val="000000"/>
                </a:solidFill>
                <a:latin typeface="Arial"/>
              </a:rPr>
              <a:t>4.    The purpose of the Castle Document was to convince Eoin MacNeill and the Irish Volunteers to support the Rising, by showing MacNeill a forged document on Dublin Castle paper stating that the British government planned to disarm the Irish Volunteers.</a:t>
            </a:r>
          </a:p>
          <a:p>
            <a:pPr algn="l">
              <a:lnSpc>
                <a:spcPts val="4199"/>
              </a:lnSpc>
            </a:pPr>
            <a:r>
              <a:rPr lang="en-US" sz="2999">
                <a:solidFill>
                  <a:srgbClr val="000000"/>
                </a:solidFill>
                <a:latin typeface="Arial"/>
              </a:rPr>
              <a:t>5.    The Aud was captured by the British navy in Tralee Bay on the Friday before Easter, sunk by its captain and all 20,000 rifles were lost. Also, Casement, who had been travelling in a German submarine, was captured. Finally, Eoin MacNeill found out that the Castle Document was a forgery and cancelled the Irish Volunteers’ participation in the Rising.</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4"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20.2: THE 1916 EASTER RISING</a:t>
            </a:r>
          </a:p>
        </p:txBody>
      </p:sp>
      <p:sp>
        <p:nvSpPr>
          <p:cNvPr name="TextBox 9" id="9"/>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20.2: the 1916 easter rising</a:t>
            </a:r>
          </a:p>
        </p:txBody>
      </p:sp>
      <p:sp>
        <p:nvSpPr>
          <p:cNvPr name="TextBox 10" id="10"/>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Rising Goes Ahead</a:t>
            </a:r>
          </a:p>
        </p:txBody>
      </p:sp>
      <p:sp>
        <p:nvSpPr>
          <p:cNvPr name="TextBox 12" id="12"/>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Military Council went ahead with the Rising on </a:t>
            </a:r>
            <a:r>
              <a:rPr lang="en-US" sz="2500">
                <a:solidFill>
                  <a:srgbClr val="000000"/>
                </a:solidFill>
                <a:latin typeface="Arial Bold"/>
              </a:rPr>
              <a:t>Easter Monday</a:t>
            </a:r>
            <a:r>
              <a:rPr lang="en-US" sz="2500">
                <a:solidFill>
                  <a:srgbClr val="000000"/>
                </a:solidFill>
                <a:latin typeface="Arial"/>
              </a:rPr>
              <a:t>, </a:t>
            </a:r>
            <a:r>
              <a:rPr lang="en-US" sz="2500">
                <a:solidFill>
                  <a:srgbClr val="000000"/>
                </a:solidFill>
                <a:latin typeface="Arial Bold"/>
              </a:rPr>
              <a:t>24th April</a:t>
            </a:r>
            <a:r>
              <a:rPr lang="en-US" sz="2500">
                <a:solidFill>
                  <a:srgbClr val="000000"/>
                </a:solidFill>
                <a:latin typeface="Arial"/>
              </a:rPr>
              <a:t> </a:t>
            </a:r>
            <a:r>
              <a:rPr lang="en-US" sz="2500">
                <a:solidFill>
                  <a:srgbClr val="000000"/>
                </a:solidFill>
                <a:latin typeface="Arial Bold"/>
              </a:rPr>
              <a:t>1916</a:t>
            </a:r>
            <a:r>
              <a:rPr lang="en-US" sz="2500">
                <a:solidFill>
                  <a:srgbClr val="000000"/>
                </a:solidFill>
                <a:latin typeface="Arial"/>
              </a:rPr>
              <a:t>. Pearse felt that the British would not expect this after the loss of the </a:t>
            </a:r>
            <a:r>
              <a:rPr lang="en-US" sz="2500">
                <a:solidFill>
                  <a:srgbClr val="000000"/>
                </a:solidFill>
                <a:latin typeface="Arial Italics"/>
              </a:rPr>
              <a:t>Aud</a:t>
            </a:r>
            <a:r>
              <a:rPr lang="en-US" sz="2500">
                <a:solidFill>
                  <a:srgbClr val="000000"/>
                </a:solidFill>
                <a:latin typeface="Arial"/>
              </a:rPr>
              <a:t>. As it was a bank holiday Monday, many British soldiers based in Dublin had the day off. Only Dublin Volunteers could be gather on such short notice, so the Rising was now mainly confined to the capital. By now the rebels knew it would be a military failure, but they hoped that their blood sacrifice would inspire people. </a:t>
            </a:r>
          </a:p>
          <a:p>
            <a:pPr algn="l">
              <a:lnSpc>
                <a:spcPts val="3500"/>
              </a:lnSpc>
            </a:pPr>
            <a:r>
              <a:rPr lang="en-US" sz="2500">
                <a:solidFill>
                  <a:srgbClr val="000000"/>
                </a:solidFill>
                <a:latin typeface="Arial"/>
              </a:rPr>
              <a:t>On</a:t>
            </a:r>
            <a:r>
              <a:rPr lang="en-US" sz="2500">
                <a:solidFill>
                  <a:srgbClr val="000000"/>
                </a:solidFill>
                <a:latin typeface="Arial"/>
              </a:rPr>
              <a:t> Easter Monday morning, about 1,500 members of the Irish Volunteers and the Irish Citizen Army marched from the ITGWU headquarters in Liberty Hall to various city centre buildings. The locations they occupied included the General Post Office (GPO), Boland’s Mill, Jacobs Factory, the Four Courts, the South Dublin Union, the Mendicity Institution, St Stephen’s Green and the Royal College of Surgeons. </a:t>
            </a:r>
          </a:p>
          <a:p>
            <a:pPr algn="l">
              <a:lnSpc>
                <a:spcPts val="3500"/>
              </a:lnSpc>
            </a:pPr>
            <a:r>
              <a:rPr lang="en-US" sz="2500">
                <a:solidFill>
                  <a:srgbClr val="000000"/>
                </a:solidFill>
                <a:latin typeface="Arial"/>
              </a:rPr>
              <a:t>Pearse and Connolly occupied the GPO and made it the headquarters of the Rising. Outside the GPO, Pearse read</a:t>
            </a:r>
            <a:r>
              <a:rPr lang="en-US" sz="2500">
                <a:solidFill>
                  <a:srgbClr val="000000"/>
                </a:solidFill>
                <a:latin typeface="Arial Bold"/>
              </a:rPr>
              <a:t> the Proclamation of the Irish Republic </a:t>
            </a:r>
            <a:r>
              <a:rPr lang="en-US" sz="2500">
                <a:solidFill>
                  <a:srgbClr val="000000"/>
                </a:solidFill>
                <a:latin typeface="Arial"/>
              </a:rPr>
              <a:t>announcing that they were setting up a provisional (temporary) government replacing Britain's control in Ireland. At the time, many people walking by did not grasp the importance of this evet; some even thought it was a play.</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686950" y="0"/>
            <a:ext cx="12914100" cy="9725311"/>
          </a:xfrm>
          <a:custGeom>
            <a:avLst/>
            <a:gdLst/>
            <a:ahLst/>
            <a:cxnLst/>
            <a:rect r="r" b="b" t="t" l="l"/>
            <a:pathLst>
              <a:path h="9725311" w="12914100">
                <a:moveTo>
                  <a:pt x="0" y="0"/>
                </a:moveTo>
                <a:lnTo>
                  <a:pt x="12914100" y="0"/>
                </a:lnTo>
                <a:lnTo>
                  <a:pt x="12914100"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Britain's Response</a:t>
            </a:r>
          </a:p>
        </p:txBody>
      </p:sp>
      <p:sp>
        <p:nvSpPr>
          <p:cNvPr name="TextBox 12" id="12"/>
          <p:cNvSpPr txBox="true"/>
          <p:nvPr/>
        </p:nvSpPr>
        <p:spPr>
          <a:xfrm rot="0">
            <a:off x="1028700" y="1838325"/>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British government was taken by surprise. Only 400 British soldiers were on duty that Easter Monday. However, extra soldiers were quickly brought in from the Curragh barracks in Co. Kildare and from England through ports such as Dún Laoghaire. By Tuesday evening, there were 1500 rebels left against over 6,500 British troops. On Wednesday, the r</a:t>
            </a:r>
            <a:r>
              <a:rPr lang="en-US" sz="2500">
                <a:solidFill>
                  <a:srgbClr val="000000"/>
                </a:solidFill>
                <a:latin typeface="Arial"/>
              </a:rPr>
              <a:t>ebels in the GPO were heavily shelled by field guns in the streets and from the </a:t>
            </a:r>
            <a:r>
              <a:rPr lang="en-US" sz="2500">
                <a:solidFill>
                  <a:srgbClr val="000000"/>
                </a:solidFill>
                <a:latin typeface="Arial Bold"/>
              </a:rPr>
              <a:t>Helga</a:t>
            </a:r>
            <a:r>
              <a:rPr lang="en-US" sz="2500">
                <a:solidFill>
                  <a:srgbClr val="000000"/>
                </a:solidFill>
                <a:latin typeface="Arial"/>
              </a:rPr>
              <a:t> boat on the River Liffey.</a:t>
            </a:r>
          </a:p>
          <a:p>
            <a:pPr algn="l">
              <a:lnSpc>
                <a:spcPts val="3500"/>
              </a:lnSpc>
            </a:pPr>
            <a:r>
              <a:rPr lang="en-US" sz="2500">
                <a:solidFill>
                  <a:srgbClr val="000000"/>
                </a:solidFill>
                <a:latin typeface="Arial"/>
              </a:rPr>
              <a:t>As the week went on, the British gained control , with pockets of rebels surrounded within buildings and spaces such as St Stephen's Green</a:t>
            </a:r>
            <a:r>
              <a:rPr lang="en-US" sz="2500">
                <a:solidFill>
                  <a:srgbClr val="000000"/>
                </a:solidFill>
                <a:latin typeface="Arial"/>
              </a:rPr>
              <a:t> and had no means of contacting each other. The only minor victory was at Mount St. Bridge where 13 rebels held up some 1,750 soldiers for hours, killing or wounding 231 British soldiers before being overwhelmed.</a:t>
            </a:r>
          </a:p>
          <a:p>
            <a:pPr algn="l">
              <a:lnSpc>
                <a:spcPts val="3500"/>
              </a:lnSpc>
            </a:pPr>
            <a:r>
              <a:rPr lang="en-US" sz="2500">
                <a:solidFill>
                  <a:srgbClr val="000000"/>
                </a:solidFill>
                <a:latin typeface="Arial"/>
              </a:rPr>
              <a:t>By Friday, it was clear that the rebels had been defeated. The city centre was in ruins, the rebels were surrounded and looting was occurring all over the city. Civilian casualties were very high – 54% of total deaths were civilians, 16% were Rebels and 30% were British soldiers. </a:t>
            </a:r>
            <a:r>
              <a:rPr lang="en-US" sz="2500">
                <a:solidFill>
                  <a:srgbClr val="000000"/>
                </a:solidFill>
                <a:latin typeface="Arial Bold"/>
              </a:rPr>
              <a:t>Civilians in Dublin resented the destruction of their city and looting caused some casualties</a:t>
            </a:r>
            <a:r>
              <a:rPr lang="en-US" sz="2500">
                <a:solidFill>
                  <a:srgbClr val="000000"/>
                </a:solidFill>
                <a:latin typeface="Arial"/>
              </a:rPr>
              <a:t>.</a:t>
            </a:r>
          </a:p>
          <a:p>
            <a:pPr algn="l">
              <a:lnSpc>
                <a:spcPts val="3500"/>
              </a:lnSpc>
            </a:pPr>
            <a:r>
              <a:rPr lang="en-US" sz="2500">
                <a:solidFill>
                  <a:srgbClr val="000000"/>
                </a:solidFill>
                <a:latin typeface="Arial"/>
              </a:rPr>
              <a:t>Pearse surrendered unconditionally on Saturday. A nurse named </a:t>
            </a:r>
            <a:r>
              <a:rPr lang="en-US" sz="2500">
                <a:solidFill>
                  <a:srgbClr val="000000"/>
                </a:solidFill>
                <a:latin typeface="Arial Bold"/>
              </a:rPr>
              <a:t>Elizabeth O’Farrell</a:t>
            </a:r>
            <a:r>
              <a:rPr lang="en-US" sz="2500">
                <a:solidFill>
                  <a:srgbClr val="000000"/>
                </a:solidFill>
                <a:latin typeface="Arial"/>
              </a:rPr>
              <a:t>, who had tended to the injured inside the GPO, went as messenger to the British General. News of the surrender spread and the Rising was over by Monday 1st May 1916.</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857250" y="1452562"/>
          <a:ext cx="8689209" cy="7381875"/>
        </p:xfrm>
        <a:graphic>
          <a:graphicData uri="http://schemas.openxmlformats.org/drawingml/2006/table">
            <a:tbl>
              <a:tblPr/>
              <a:tblGrid>
                <a:gridCol w="8689209"/>
              </a:tblGrid>
              <a:tr h="593614">
                <a:tc>
                  <a:txBody>
                    <a:bodyPr anchor="t" rtlCol="false"/>
                    <a:lstStyle/>
                    <a:p>
                      <a:pPr algn="ctr">
                        <a:lnSpc>
                          <a:spcPts val="4199"/>
                        </a:lnSpc>
                        <a:defRPr/>
                      </a:pPr>
                      <a:r>
                        <a:rPr lang="en-US" sz="2999">
                          <a:solidFill>
                            <a:srgbClr val="FFFFFF"/>
                          </a:solidFill>
                          <a:latin typeface="Arial Bold"/>
                        </a:rPr>
                        <a:t>Why the Rising failed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593614">
                <a:tc>
                  <a:txBody>
                    <a:bodyPr anchor="t" rtlCol="false"/>
                    <a:lstStyle/>
                    <a:p>
                      <a:pPr algn="ctr">
                        <a:lnSpc>
                          <a:spcPts val="4199"/>
                        </a:lnSpc>
                        <a:defRPr/>
                      </a:pPr>
                      <a:r>
                        <a:rPr lang="en-US" sz="2999">
                          <a:solidFill>
                            <a:srgbClr val="000000"/>
                          </a:solidFill>
                          <a:latin typeface="Arial"/>
                        </a:rPr>
                        <a:t>There was a l</a:t>
                      </a:r>
                      <a:r>
                        <a:rPr lang="en-US" sz="2999">
                          <a:solidFill>
                            <a:srgbClr val="000000"/>
                          </a:solidFill>
                          <a:latin typeface="Arial"/>
                        </a:rPr>
                        <a:t>ack of weapons and ammunition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593614">
                <a:tc>
                  <a:txBody>
                    <a:bodyPr anchor="t" rtlCol="false"/>
                    <a:lstStyle/>
                    <a:p>
                      <a:pPr algn="ctr">
                        <a:lnSpc>
                          <a:spcPts val="4199"/>
                        </a:lnSpc>
                        <a:defRPr/>
                      </a:pPr>
                      <a:r>
                        <a:rPr lang="en-US" sz="2999">
                          <a:solidFill>
                            <a:srgbClr val="000000"/>
                          </a:solidFill>
                          <a:latin typeface="Arial"/>
                        </a:rPr>
                        <a:t>Only a s</a:t>
                      </a:r>
                      <a:r>
                        <a:rPr lang="en-US" sz="2999">
                          <a:solidFill>
                            <a:srgbClr val="000000"/>
                          </a:solidFill>
                          <a:latin typeface="Arial"/>
                        </a:rPr>
                        <a:t>mall number of Irish fighters took part</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rPr>
                        <a:t>There was much c</a:t>
                      </a:r>
                      <a:r>
                        <a:rPr lang="en-US" sz="2999">
                          <a:solidFill>
                            <a:srgbClr val="000000"/>
                          </a:solidFill>
                          <a:latin typeface="Arial"/>
                        </a:rPr>
                        <a:t>onfusion leading up to the Rising</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rPr>
                        <a:t>Britain had greater numbers of soldiers and better weapons.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rPr>
                        <a:t>The rebels based themselves in areas that could be easily surrounded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rPr>
                        <a:t>Many civilians did not realise the significance of the events until afterwards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120207">
                <a:tc>
                  <a:txBody>
                    <a:bodyPr anchor="t" rtlCol="false"/>
                    <a:lstStyle/>
                    <a:p>
                      <a:pPr algn="ctr">
                        <a:lnSpc>
                          <a:spcPts val="4199"/>
                        </a:lnSpc>
                        <a:defRPr/>
                      </a:pPr>
                      <a:r>
                        <a:rPr lang="en-US" sz="2999">
                          <a:solidFill>
                            <a:srgbClr val="000000"/>
                          </a:solidFill>
                          <a:latin typeface="Arial"/>
                        </a:rPr>
                        <a:t>It was not the countrywide rebellion that was intended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11" id="11"/>
          <p:cNvSpPr/>
          <p:nvPr/>
        </p:nvSpPr>
        <p:spPr>
          <a:xfrm flipH="false" flipV="false" rot="0">
            <a:off x="9717909" y="0"/>
            <a:ext cx="7221351" cy="9657601"/>
          </a:xfrm>
          <a:custGeom>
            <a:avLst/>
            <a:gdLst/>
            <a:ahLst/>
            <a:cxnLst/>
            <a:rect r="r" b="b" t="t" l="l"/>
            <a:pathLst>
              <a:path h="9657601" w="7221351">
                <a:moveTo>
                  <a:pt x="0" y="0"/>
                </a:moveTo>
                <a:lnTo>
                  <a:pt x="7221351" y="0"/>
                </a:lnTo>
                <a:lnTo>
                  <a:pt x="7221351" y="9657601"/>
                </a:lnTo>
                <a:lnTo>
                  <a:pt x="0" y="9657601"/>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7157981" y="2139949"/>
            <a:ext cx="9480674"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Pádraig Pearse was born into a family of stonemasons on Great Brunswick Street (now Pearse Streat), Dublin. He joined the Gaelic League in 1896 and later became the editor of its paper, </a:t>
            </a:r>
            <a:r>
              <a:rPr lang="en-US" sz="2500">
                <a:solidFill>
                  <a:srgbClr val="000000"/>
                </a:solidFill>
                <a:latin typeface="Arial Italics"/>
              </a:rPr>
              <a:t>An Claidheamh Soluis, </a:t>
            </a:r>
            <a:r>
              <a:rPr lang="en-US" sz="2500">
                <a:solidFill>
                  <a:srgbClr val="000000"/>
                </a:solidFill>
                <a:latin typeface="Arial"/>
              </a:rPr>
              <a:t>and a committee member. He lectured in Irish at UCD. Pearse set up a bilingual school for boys, St Enda's, in 1908. In 1910, the school moved to Rathfarnham, where it now hosts the Pearse Museum. He was elected to the Irish Volunteer's provisional committee in 1913 and later became its Director of Organisation. In July 1914, Pearse was involved in the Howth gun-running, and hid the stash at St Enda's. He was on the Military Council that planned the Rising and was a signatory of the Proclamation. Pearse read the Proclamation of the Irish Republic aloud on the steps of the GPO. He was executed on 3rd May 1916 at Kilmainham Gaol and buried at Arbour Hill. </a:t>
            </a:r>
          </a:p>
        </p:txBody>
      </p:sp>
      <p:sp>
        <p:nvSpPr>
          <p:cNvPr name="TextBox 11" id="11"/>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Pádraig Pearse, 1879-1916</a:t>
            </a:r>
          </a:p>
        </p:txBody>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Freeform 15" id="15"/>
          <p:cNvSpPr/>
          <p:nvPr/>
        </p:nvSpPr>
        <p:spPr>
          <a:xfrm flipH="false" flipV="false" rot="0">
            <a:off x="1028700" y="2244724"/>
            <a:ext cx="5710181" cy="7480586"/>
          </a:xfrm>
          <a:custGeom>
            <a:avLst/>
            <a:gdLst/>
            <a:ahLst/>
            <a:cxnLst/>
            <a:rect r="r" b="b" t="t" l="l"/>
            <a:pathLst>
              <a:path h="7480586" w="5710181">
                <a:moveTo>
                  <a:pt x="0" y="0"/>
                </a:moveTo>
                <a:lnTo>
                  <a:pt x="5710181" y="0"/>
                </a:lnTo>
                <a:lnTo>
                  <a:pt x="5710181" y="7480587"/>
                </a:lnTo>
                <a:lnTo>
                  <a:pt x="0" y="7480587"/>
                </a:lnTo>
                <a:lnTo>
                  <a:pt x="0" y="0"/>
                </a:lnTo>
                <a:close/>
              </a:path>
            </a:pathLst>
          </a:custGeom>
          <a:blipFill>
            <a:blip r:embed="rId9"/>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was the decision taken to go ahead with the Rising?</a:t>
            </a:r>
          </a:p>
          <a:p>
            <a:pPr algn="l" marL="539749" indent="-269875" lvl="1">
              <a:lnSpc>
                <a:spcPts val="3499"/>
              </a:lnSpc>
              <a:buAutoNum type="arabicPeriod" startAt="1"/>
            </a:pPr>
            <a:r>
              <a:rPr lang="en-US" sz="2499">
                <a:solidFill>
                  <a:srgbClr val="0DA33B"/>
                </a:solidFill>
                <a:latin typeface="Arial"/>
              </a:rPr>
              <a:t>Look at the map on the occupied locations of the Rising. What do you think the Rebels were trying to achieve with the buildings they occupied? Look at their names and locations.</a:t>
            </a:r>
          </a:p>
          <a:p>
            <a:pPr algn="l" marL="539749" indent="-269875" lvl="1">
              <a:lnSpc>
                <a:spcPts val="3499"/>
              </a:lnSpc>
              <a:buAutoNum type="arabicPeriod" startAt="1"/>
            </a:pPr>
            <a:r>
              <a:rPr lang="en-US" sz="2499">
                <a:solidFill>
                  <a:srgbClr val="0DA33B"/>
                </a:solidFill>
                <a:latin typeface="Arial"/>
              </a:rPr>
              <a:t>Who read the Proclamation of the Irish Republic outside the GPO?</a:t>
            </a:r>
          </a:p>
          <a:p>
            <a:pPr algn="l" marL="539749" indent="-269875" lvl="1">
              <a:lnSpc>
                <a:spcPts val="3499"/>
              </a:lnSpc>
              <a:buAutoNum type="arabicPeriod" startAt="1"/>
            </a:pPr>
            <a:r>
              <a:rPr lang="en-US" sz="2499">
                <a:solidFill>
                  <a:srgbClr val="0DA33B"/>
                </a:solidFill>
                <a:latin typeface="Arial"/>
              </a:rPr>
              <a:t>Give two examples of the British response to the Rising.</a:t>
            </a:r>
          </a:p>
          <a:p>
            <a:pPr algn="l" marL="539749" indent="-269875" lvl="1">
              <a:lnSpc>
                <a:spcPts val="3499"/>
              </a:lnSpc>
              <a:buAutoNum type="arabicPeriod" startAt="1"/>
            </a:pPr>
            <a:r>
              <a:rPr lang="en-US" sz="2499">
                <a:solidFill>
                  <a:srgbClr val="0DA33B"/>
                </a:solidFill>
                <a:latin typeface="Arial"/>
              </a:rPr>
              <a:t>Look at the table above on why the Rising failed. Which of these reasons do you think is the most significant? Explain your answer.</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grpSp>
        <p:nvGrpSpPr>
          <p:cNvPr name="Group 8" id="8"/>
          <p:cNvGrpSpPr/>
          <p:nvPr/>
        </p:nvGrpSpPr>
        <p:grpSpPr>
          <a:xfrm rot="5400000">
            <a:off x="-1008560" y="803095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2" id="12"/>
          <p:cNvSpPr/>
          <p:nvPr/>
        </p:nvSpPr>
        <p:spPr>
          <a:xfrm flipH="false" flipV="false" rot="0">
            <a:off x="8999863" y="9222096"/>
            <a:ext cx="4090821" cy="654531"/>
          </a:xfrm>
          <a:custGeom>
            <a:avLst/>
            <a:gdLst/>
            <a:ahLst/>
            <a:cxnLst/>
            <a:rect r="r" b="b" t="t" l="l"/>
            <a:pathLst>
              <a:path h="654531" w="4090821">
                <a:moveTo>
                  <a:pt x="0" y="0"/>
                </a:moveTo>
                <a:lnTo>
                  <a:pt x="4090821" y="0"/>
                </a:lnTo>
                <a:lnTo>
                  <a:pt x="4090821" y="654531"/>
                </a:lnTo>
                <a:lnTo>
                  <a:pt x="0" y="654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p:nvPr/>
        </p:nvGrpSpPr>
        <p:grpSpPr>
          <a:xfrm rot="0">
            <a:off x="1632034" y="4571258"/>
            <a:ext cx="2405161" cy="1074475"/>
            <a:chOff x="0" y="0"/>
            <a:chExt cx="909707" cy="406400"/>
          </a:xfrm>
        </p:grpSpPr>
        <p:sp>
          <p:nvSpPr>
            <p:cNvPr name="Freeform 14" id="1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5" id="15"/>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1916</a:t>
              </a:r>
            </a:p>
          </p:txBody>
        </p:sp>
      </p:grpSp>
      <p:grpSp>
        <p:nvGrpSpPr>
          <p:cNvPr name="Group 16" id="16"/>
          <p:cNvGrpSpPr/>
          <p:nvPr/>
        </p:nvGrpSpPr>
        <p:grpSpPr>
          <a:xfrm rot="0">
            <a:off x="3721480" y="4571258"/>
            <a:ext cx="2291238" cy="1074475"/>
            <a:chOff x="0" y="0"/>
            <a:chExt cx="866618" cy="406400"/>
          </a:xfrm>
        </p:grpSpPr>
        <p:sp>
          <p:nvSpPr>
            <p:cNvPr name="Freeform 17" id="1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8" id="18"/>
            <p:cNvSpPr txBox="true"/>
            <p:nvPr/>
          </p:nvSpPr>
          <p:spPr>
            <a:xfrm>
              <a:off x="177800" y="-66675"/>
              <a:ext cx="612618"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1918</a:t>
              </a:r>
            </a:p>
          </p:txBody>
        </p:sp>
      </p:grpSp>
      <p:grpSp>
        <p:nvGrpSpPr>
          <p:cNvPr name="Group 19" id="19"/>
          <p:cNvGrpSpPr/>
          <p:nvPr/>
        </p:nvGrpSpPr>
        <p:grpSpPr>
          <a:xfrm rot="0">
            <a:off x="5739646" y="4571258"/>
            <a:ext cx="2376567" cy="1074475"/>
            <a:chOff x="0" y="0"/>
            <a:chExt cx="898892" cy="406400"/>
          </a:xfrm>
        </p:grpSpPr>
        <p:sp>
          <p:nvSpPr>
            <p:cNvPr name="Freeform 20" id="2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1" id="21"/>
            <p:cNvSpPr txBox="true"/>
            <p:nvPr/>
          </p:nvSpPr>
          <p:spPr>
            <a:xfrm>
              <a:off x="177800" y="-66675"/>
              <a:ext cx="644892"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1919</a:t>
              </a:r>
            </a:p>
          </p:txBody>
        </p:sp>
      </p:grpSp>
      <p:sp>
        <p:nvSpPr>
          <p:cNvPr name="AutoShape 22" id="22"/>
          <p:cNvSpPr/>
          <p:nvPr/>
        </p:nvSpPr>
        <p:spPr>
          <a:xfrm flipV="true">
            <a:off x="2803043" y="5857787"/>
            <a:ext cx="0" cy="2525204"/>
          </a:xfrm>
          <a:prstGeom prst="line">
            <a:avLst/>
          </a:prstGeom>
          <a:ln cap="flat" w="9525">
            <a:solidFill>
              <a:srgbClr val="0DA33B"/>
            </a:solidFill>
            <a:prstDash val="solid"/>
            <a:headEnd type="none" len="sm" w="sm"/>
            <a:tailEnd type="none" len="sm" w="sm"/>
          </a:ln>
        </p:spPr>
      </p:sp>
      <p:grpSp>
        <p:nvGrpSpPr>
          <p:cNvPr name="Group 23" id="23"/>
          <p:cNvGrpSpPr/>
          <p:nvPr/>
        </p:nvGrpSpPr>
        <p:grpSpPr>
          <a:xfrm rot="0">
            <a:off x="7792811" y="4571258"/>
            <a:ext cx="2405161" cy="1074475"/>
            <a:chOff x="0" y="0"/>
            <a:chExt cx="909707" cy="406400"/>
          </a:xfrm>
        </p:grpSpPr>
        <p:sp>
          <p:nvSpPr>
            <p:cNvPr name="Freeform 24" id="2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5" id="25"/>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1921</a:t>
              </a:r>
            </a:p>
          </p:txBody>
        </p:sp>
      </p:grpSp>
      <p:grpSp>
        <p:nvGrpSpPr>
          <p:cNvPr name="Group 26" id="26"/>
          <p:cNvGrpSpPr/>
          <p:nvPr/>
        </p:nvGrpSpPr>
        <p:grpSpPr>
          <a:xfrm rot="0">
            <a:off x="9882258" y="4571258"/>
            <a:ext cx="2291238" cy="1074475"/>
            <a:chOff x="0" y="0"/>
            <a:chExt cx="866618" cy="406400"/>
          </a:xfrm>
        </p:grpSpPr>
        <p:sp>
          <p:nvSpPr>
            <p:cNvPr name="Freeform 27" id="2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8" id="28"/>
            <p:cNvSpPr txBox="true"/>
            <p:nvPr/>
          </p:nvSpPr>
          <p:spPr>
            <a:xfrm>
              <a:off x="177800" y="-66675"/>
              <a:ext cx="612618"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1922</a:t>
              </a:r>
            </a:p>
          </p:txBody>
        </p:sp>
      </p:grpSp>
      <p:grpSp>
        <p:nvGrpSpPr>
          <p:cNvPr name="Group 29" id="29"/>
          <p:cNvGrpSpPr/>
          <p:nvPr/>
        </p:nvGrpSpPr>
        <p:grpSpPr>
          <a:xfrm rot="0">
            <a:off x="11900423" y="4571258"/>
            <a:ext cx="2376567" cy="1074475"/>
            <a:chOff x="0" y="0"/>
            <a:chExt cx="898892" cy="406400"/>
          </a:xfrm>
        </p:grpSpPr>
        <p:sp>
          <p:nvSpPr>
            <p:cNvPr name="Freeform 30" id="3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31" id="31"/>
            <p:cNvSpPr txBox="true"/>
            <p:nvPr/>
          </p:nvSpPr>
          <p:spPr>
            <a:xfrm>
              <a:off x="177800" y="-66675"/>
              <a:ext cx="644892"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1937</a:t>
              </a:r>
            </a:p>
          </p:txBody>
        </p:sp>
      </p:grpSp>
      <p:grpSp>
        <p:nvGrpSpPr>
          <p:cNvPr name="Group 32" id="32"/>
          <p:cNvGrpSpPr/>
          <p:nvPr/>
        </p:nvGrpSpPr>
        <p:grpSpPr>
          <a:xfrm rot="0">
            <a:off x="13957282" y="4571258"/>
            <a:ext cx="2405161" cy="1074475"/>
            <a:chOff x="0" y="0"/>
            <a:chExt cx="909707" cy="406400"/>
          </a:xfrm>
        </p:grpSpPr>
        <p:sp>
          <p:nvSpPr>
            <p:cNvPr name="Freeform 33" id="3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34" id="34"/>
            <p:cNvSpPr txBox="true"/>
            <p:nvPr/>
          </p:nvSpPr>
          <p:spPr>
            <a:xfrm>
              <a:off x="177800" y="-66675"/>
              <a:ext cx="655707" cy="473075"/>
            </a:xfrm>
            <a:prstGeom prst="rect">
              <a:avLst/>
            </a:prstGeom>
          </p:spPr>
          <p:txBody>
            <a:bodyPr anchor="ctr" rtlCol="false" tIns="17916" lIns="17916" bIns="17916" rIns="17916"/>
            <a:lstStyle/>
            <a:p>
              <a:pPr algn="ctr">
                <a:lnSpc>
                  <a:spcPts val="4344"/>
                </a:lnSpc>
                <a:spcBef>
                  <a:spcPct val="0"/>
                </a:spcBef>
              </a:pPr>
              <a:r>
                <a:rPr lang="en-US" sz="3103" spc="-96">
                  <a:solidFill>
                    <a:srgbClr val="FFFFFF"/>
                  </a:solidFill>
                  <a:latin typeface="Questrial"/>
                </a:rPr>
                <a:t>1949</a:t>
              </a:r>
            </a:p>
          </p:txBody>
        </p:sp>
      </p:grpSp>
      <p:grpSp>
        <p:nvGrpSpPr>
          <p:cNvPr name="Group 35" id="35"/>
          <p:cNvGrpSpPr/>
          <p:nvPr/>
        </p:nvGrpSpPr>
        <p:grpSpPr>
          <a:xfrm rot="0">
            <a:off x="1293060" y="7257945"/>
            <a:ext cx="3083109" cy="1402367"/>
            <a:chOff x="0" y="0"/>
            <a:chExt cx="689010" cy="313400"/>
          </a:xfrm>
        </p:grpSpPr>
        <p:sp>
          <p:nvSpPr>
            <p:cNvPr name="Freeform 36" id="3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7" id="37"/>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38" id="38"/>
          <p:cNvSpPr/>
          <p:nvPr/>
        </p:nvSpPr>
        <p:spPr>
          <a:xfrm flipV="true">
            <a:off x="6766589" y="5857787"/>
            <a:ext cx="0" cy="2525204"/>
          </a:xfrm>
          <a:prstGeom prst="line">
            <a:avLst/>
          </a:prstGeom>
          <a:ln cap="flat" w="9525">
            <a:solidFill>
              <a:srgbClr val="0DA33B"/>
            </a:solidFill>
            <a:prstDash val="solid"/>
            <a:headEnd type="none" len="sm" w="sm"/>
            <a:tailEnd type="none" len="sm" w="sm"/>
          </a:ln>
        </p:spPr>
      </p:sp>
      <p:grpSp>
        <p:nvGrpSpPr>
          <p:cNvPr name="Group 39" id="39"/>
          <p:cNvGrpSpPr/>
          <p:nvPr/>
        </p:nvGrpSpPr>
        <p:grpSpPr>
          <a:xfrm rot="0">
            <a:off x="5232927" y="7257945"/>
            <a:ext cx="3083109" cy="1402367"/>
            <a:chOff x="0" y="0"/>
            <a:chExt cx="689010" cy="313400"/>
          </a:xfrm>
        </p:grpSpPr>
        <p:sp>
          <p:nvSpPr>
            <p:cNvPr name="Freeform 40" id="4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1" id="41"/>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42" id="42"/>
          <p:cNvSpPr/>
          <p:nvPr/>
        </p:nvSpPr>
        <p:spPr>
          <a:xfrm flipV="true">
            <a:off x="11053266" y="5856683"/>
            <a:ext cx="0" cy="2525204"/>
          </a:xfrm>
          <a:prstGeom prst="line">
            <a:avLst/>
          </a:prstGeom>
          <a:ln cap="flat" w="9525">
            <a:solidFill>
              <a:srgbClr val="0DA33B"/>
            </a:solidFill>
            <a:prstDash val="solid"/>
            <a:headEnd type="none" len="sm" w="sm"/>
            <a:tailEnd type="none" len="sm" w="sm"/>
          </a:ln>
        </p:spPr>
      </p:sp>
      <p:grpSp>
        <p:nvGrpSpPr>
          <p:cNvPr name="Group 43" id="43"/>
          <p:cNvGrpSpPr/>
          <p:nvPr/>
        </p:nvGrpSpPr>
        <p:grpSpPr>
          <a:xfrm rot="0">
            <a:off x="9562690" y="7256840"/>
            <a:ext cx="3083109" cy="1402367"/>
            <a:chOff x="0" y="0"/>
            <a:chExt cx="689010" cy="313400"/>
          </a:xfrm>
        </p:grpSpPr>
        <p:sp>
          <p:nvSpPr>
            <p:cNvPr name="Freeform 44" id="44"/>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5" id="45"/>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46" id="46"/>
          <p:cNvSpPr/>
          <p:nvPr/>
        </p:nvSpPr>
        <p:spPr>
          <a:xfrm flipV="true">
            <a:off x="15151970" y="5855578"/>
            <a:ext cx="0" cy="2525204"/>
          </a:xfrm>
          <a:prstGeom prst="line">
            <a:avLst/>
          </a:prstGeom>
          <a:ln cap="flat" w="9525">
            <a:solidFill>
              <a:srgbClr val="0DA33B"/>
            </a:solidFill>
            <a:prstDash val="solid"/>
            <a:headEnd type="none" len="sm" w="sm"/>
            <a:tailEnd type="none" len="sm" w="sm"/>
          </a:ln>
        </p:spPr>
      </p:sp>
      <p:grpSp>
        <p:nvGrpSpPr>
          <p:cNvPr name="Group 47" id="47"/>
          <p:cNvGrpSpPr/>
          <p:nvPr/>
        </p:nvGrpSpPr>
        <p:grpSpPr>
          <a:xfrm rot="0">
            <a:off x="13618308" y="7255735"/>
            <a:ext cx="3083109" cy="1402367"/>
            <a:chOff x="0" y="0"/>
            <a:chExt cx="689010" cy="313400"/>
          </a:xfrm>
        </p:grpSpPr>
        <p:sp>
          <p:nvSpPr>
            <p:cNvPr name="Freeform 48" id="48"/>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9" id="49"/>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50" id="50"/>
          <p:cNvSpPr/>
          <p:nvPr/>
        </p:nvSpPr>
        <p:spPr>
          <a:xfrm flipV="true">
            <a:off x="4859206" y="1845063"/>
            <a:ext cx="0" cy="2525204"/>
          </a:xfrm>
          <a:prstGeom prst="line">
            <a:avLst/>
          </a:prstGeom>
          <a:ln cap="flat" w="9525">
            <a:solidFill>
              <a:srgbClr val="0DA33B"/>
            </a:solidFill>
            <a:prstDash val="solid"/>
            <a:headEnd type="none" len="sm" w="sm"/>
            <a:tailEnd type="none" len="sm" w="sm"/>
          </a:ln>
        </p:spPr>
      </p:sp>
      <p:grpSp>
        <p:nvGrpSpPr>
          <p:cNvPr name="Group 51" id="51"/>
          <p:cNvGrpSpPr/>
          <p:nvPr/>
        </p:nvGrpSpPr>
        <p:grpSpPr>
          <a:xfrm rot="0">
            <a:off x="3325544" y="1554373"/>
            <a:ext cx="3083109" cy="1402367"/>
            <a:chOff x="0" y="0"/>
            <a:chExt cx="689010" cy="313400"/>
          </a:xfrm>
        </p:grpSpPr>
        <p:sp>
          <p:nvSpPr>
            <p:cNvPr name="Freeform 52" id="52"/>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3" id="53"/>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54" id="54"/>
          <p:cNvSpPr/>
          <p:nvPr/>
        </p:nvSpPr>
        <p:spPr>
          <a:xfrm flipV="true">
            <a:off x="8987499" y="1845063"/>
            <a:ext cx="0" cy="2525204"/>
          </a:xfrm>
          <a:prstGeom prst="line">
            <a:avLst/>
          </a:prstGeom>
          <a:ln cap="flat" w="9525">
            <a:solidFill>
              <a:srgbClr val="0DA33B"/>
            </a:solidFill>
            <a:prstDash val="solid"/>
            <a:headEnd type="none" len="sm" w="sm"/>
            <a:tailEnd type="none" len="sm" w="sm"/>
          </a:ln>
        </p:spPr>
      </p:sp>
      <p:grpSp>
        <p:nvGrpSpPr>
          <p:cNvPr name="Group 55" id="55"/>
          <p:cNvGrpSpPr/>
          <p:nvPr/>
        </p:nvGrpSpPr>
        <p:grpSpPr>
          <a:xfrm rot="0">
            <a:off x="7453837" y="1554373"/>
            <a:ext cx="3083109" cy="1402367"/>
            <a:chOff x="0" y="0"/>
            <a:chExt cx="689010" cy="313400"/>
          </a:xfrm>
        </p:grpSpPr>
        <p:sp>
          <p:nvSpPr>
            <p:cNvPr name="Freeform 56" id="5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7" id="57"/>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sp>
        <p:nvSpPr>
          <p:cNvPr name="AutoShape 58" id="58"/>
          <p:cNvSpPr/>
          <p:nvPr/>
        </p:nvSpPr>
        <p:spPr>
          <a:xfrm flipV="true">
            <a:off x="13080814" y="1839483"/>
            <a:ext cx="0" cy="2525204"/>
          </a:xfrm>
          <a:prstGeom prst="line">
            <a:avLst/>
          </a:prstGeom>
          <a:ln cap="flat" w="9525">
            <a:solidFill>
              <a:srgbClr val="0DA33B"/>
            </a:solidFill>
            <a:prstDash val="solid"/>
            <a:headEnd type="none" len="sm" w="sm"/>
            <a:tailEnd type="none" len="sm" w="sm"/>
          </a:ln>
        </p:spPr>
      </p:sp>
      <p:grpSp>
        <p:nvGrpSpPr>
          <p:cNvPr name="Group 59" id="59"/>
          <p:cNvGrpSpPr/>
          <p:nvPr/>
        </p:nvGrpSpPr>
        <p:grpSpPr>
          <a:xfrm rot="0">
            <a:off x="11547152" y="1548793"/>
            <a:ext cx="3083109" cy="1402367"/>
            <a:chOff x="0" y="0"/>
            <a:chExt cx="689010" cy="313400"/>
          </a:xfrm>
        </p:grpSpPr>
        <p:sp>
          <p:nvSpPr>
            <p:cNvPr name="Freeform 60" id="6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61" id="61"/>
            <p:cNvSpPr txBox="true"/>
            <p:nvPr/>
          </p:nvSpPr>
          <p:spPr>
            <a:xfrm>
              <a:off x="0" y="-38100"/>
              <a:ext cx="689010" cy="351500"/>
            </a:xfrm>
            <a:prstGeom prst="rect">
              <a:avLst/>
            </a:prstGeom>
          </p:spPr>
          <p:txBody>
            <a:bodyPr anchor="ctr" rtlCol="false" tIns="71665" lIns="71665" bIns="71665" rIns="71665"/>
            <a:lstStyle/>
            <a:p>
              <a:pPr algn="ctr">
                <a:lnSpc>
                  <a:spcPts val="2765"/>
                </a:lnSpc>
                <a:spcBef>
                  <a:spcPct val="0"/>
                </a:spcBef>
              </a:pPr>
            </a:p>
          </p:txBody>
        </p:sp>
      </p:grpSp>
      <p:grpSp>
        <p:nvGrpSpPr>
          <p:cNvPr name="Group 62" id="62"/>
          <p:cNvGrpSpPr/>
          <p:nvPr/>
        </p:nvGrpSpPr>
        <p:grpSpPr>
          <a:xfrm rot="0">
            <a:off x="3926862" y="365039"/>
            <a:ext cx="10151461" cy="634232"/>
            <a:chOff x="0" y="0"/>
            <a:chExt cx="2665164" cy="166511"/>
          </a:xfrm>
        </p:grpSpPr>
        <p:sp>
          <p:nvSpPr>
            <p:cNvPr name="Freeform 63" id="63"/>
            <p:cNvSpPr/>
            <p:nvPr/>
          </p:nvSpPr>
          <p:spPr>
            <a:xfrm flipH="false" flipV="false" rot="0">
              <a:off x="0" y="0"/>
              <a:ext cx="2665164" cy="166511"/>
            </a:xfrm>
            <a:custGeom>
              <a:avLst/>
              <a:gdLst/>
              <a:ahLst/>
              <a:cxnLst/>
              <a:rect r="r" b="b" t="t" l="l"/>
              <a:pathLst>
                <a:path h="166511" w="2665164">
                  <a:moveTo>
                    <a:pt x="4576" y="0"/>
                  </a:moveTo>
                  <a:lnTo>
                    <a:pt x="2660588" y="0"/>
                  </a:lnTo>
                  <a:cubicBezTo>
                    <a:pt x="2663115" y="0"/>
                    <a:pt x="2665164" y="2049"/>
                    <a:pt x="2665164" y="4576"/>
                  </a:cubicBezTo>
                  <a:lnTo>
                    <a:pt x="2665164" y="161935"/>
                  </a:lnTo>
                  <a:cubicBezTo>
                    <a:pt x="2665164" y="163149"/>
                    <a:pt x="2664682" y="164313"/>
                    <a:pt x="2663824" y="165171"/>
                  </a:cubicBezTo>
                  <a:cubicBezTo>
                    <a:pt x="2662966" y="166029"/>
                    <a:pt x="2661802" y="166511"/>
                    <a:pt x="2660588" y="166511"/>
                  </a:cubicBezTo>
                  <a:lnTo>
                    <a:pt x="4576" y="166511"/>
                  </a:lnTo>
                  <a:cubicBezTo>
                    <a:pt x="3362" y="166511"/>
                    <a:pt x="2198" y="166029"/>
                    <a:pt x="1340" y="165171"/>
                  </a:cubicBezTo>
                  <a:cubicBezTo>
                    <a:pt x="482" y="164313"/>
                    <a:pt x="0" y="163149"/>
                    <a:pt x="0" y="161935"/>
                  </a:cubicBezTo>
                  <a:lnTo>
                    <a:pt x="0" y="4576"/>
                  </a:lnTo>
                  <a:cubicBezTo>
                    <a:pt x="0" y="3362"/>
                    <a:pt x="482" y="2198"/>
                    <a:pt x="1340" y="1340"/>
                  </a:cubicBezTo>
                  <a:cubicBezTo>
                    <a:pt x="2198" y="482"/>
                    <a:pt x="3362" y="0"/>
                    <a:pt x="4576" y="0"/>
                  </a:cubicBezTo>
                  <a:close/>
                </a:path>
              </a:pathLst>
            </a:custGeom>
            <a:solidFill>
              <a:srgbClr val="0DA33B"/>
            </a:solidFill>
          </p:spPr>
        </p:sp>
        <p:sp>
          <p:nvSpPr>
            <p:cNvPr name="TextBox 64" id="64"/>
            <p:cNvSpPr txBox="true"/>
            <p:nvPr/>
          </p:nvSpPr>
          <p:spPr>
            <a:xfrm>
              <a:off x="0" y="-66675"/>
              <a:ext cx="2665164" cy="233186"/>
            </a:xfrm>
            <a:prstGeom prst="rect">
              <a:avLst/>
            </a:prstGeom>
          </p:spPr>
          <p:txBody>
            <a:bodyPr anchor="ctr" rtlCol="false" tIns="71665" lIns="71665" bIns="71665" rIns="71665"/>
            <a:lstStyle/>
            <a:p>
              <a:pPr algn="ctr">
                <a:lnSpc>
                  <a:spcPts val="4672"/>
                </a:lnSpc>
              </a:pPr>
              <a:r>
                <a:rPr lang="en-US" sz="3385" spc="331">
                  <a:solidFill>
                    <a:srgbClr val="FFFFFF"/>
                  </a:solidFill>
                  <a:latin typeface="Questrial"/>
                </a:rPr>
                <a:t>THE STRUGGLE FOR IRISH INDEPENDENCE</a:t>
              </a:r>
            </a:p>
          </p:txBody>
        </p:sp>
      </p:grpSp>
      <p:sp>
        <p:nvSpPr>
          <p:cNvPr name="Freeform 65" id="65"/>
          <p:cNvSpPr/>
          <p:nvPr/>
        </p:nvSpPr>
        <p:spPr>
          <a:xfrm flipH="false" flipV="false" rot="0">
            <a:off x="15196079" y="-13551"/>
            <a:ext cx="1743181" cy="2297437"/>
          </a:xfrm>
          <a:custGeom>
            <a:avLst/>
            <a:gdLst/>
            <a:ahLst/>
            <a:cxnLst/>
            <a:rect r="r" b="b" t="t" l="l"/>
            <a:pathLst>
              <a:path h="2297437" w="1743181">
                <a:moveTo>
                  <a:pt x="0" y="0"/>
                </a:moveTo>
                <a:lnTo>
                  <a:pt x="1743181" y="0"/>
                </a:lnTo>
                <a:lnTo>
                  <a:pt x="1743181" y="2297438"/>
                </a:lnTo>
                <a:lnTo>
                  <a:pt x="0" y="229743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6" id="66"/>
          <p:cNvSpPr/>
          <p:nvPr/>
        </p:nvSpPr>
        <p:spPr>
          <a:xfrm flipH="false" flipV="false" rot="0">
            <a:off x="1333060" y="8811723"/>
            <a:ext cx="3003108" cy="1475277"/>
          </a:xfrm>
          <a:custGeom>
            <a:avLst/>
            <a:gdLst/>
            <a:ahLst/>
            <a:cxnLst/>
            <a:rect r="r" b="b" t="t" l="l"/>
            <a:pathLst>
              <a:path h="1475277" w="3003108">
                <a:moveTo>
                  <a:pt x="0" y="0"/>
                </a:moveTo>
                <a:lnTo>
                  <a:pt x="3003108" y="0"/>
                </a:lnTo>
                <a:lnTo>
                  <a:pt x="3003108" y="1475277"/>
                </a:lnTo>
                <a:lnTo>
                  <a:pt x="0" y="147527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7" id="67"/>
          <p:cNvSpPr/>
          <p:nvPr/>
        </p:nvSpPr>
        <p:spPr>
          <a:xfrm flipH="false" flipV="false" rot="0">
            <a:off x="914400" y="1444206"/>
            <a:ext cx="2252053" cy="2704430"/>
          </a:xfrm>
          <a:custGeom>
            <a:avLst/>
            <a:gdLst/>
            <a:ahLst/>
            <a:cxnLst/>
            <a:rect r="r" b="b" t="t" l="l"/>
            <a:pathLst>
              <a:path h="2704430" w="2252053">
                <a:moveTo>
                  <a:pt x="0" y="0"/>
                </a:moveTo>
                <a:lnTo>
                  <a:pt x="2252053" y="0"/>
                </a:lnTo>
                <a:lnTo>
                  <a:pt x="2252053" y="2704431"/>
                </a:lnTo>
                <a:lnTo>
                  <a:pt x="0" y="270443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68" id="68"/>
          <p:cNvSpPr/>
          <p:nvPr/>
        </p:nvSpPr>
        <p:spPr>
          <a:xfrm flipH="false" flipV="false" rot="0">
            <a:off x="6408653" y="2956740"/>
            <a:ext cx="1268165" cy="1577811"/>
          </a:xfrm>
          <a:custGeom>
            <a:avLst/>
            <a:gdLst/>
            <a:ahLst/>
            <a:cxnLst/>
            <a:rect r="r" b="b" t="t" l="l"/>
            <a:pathLst>
              <a:path h="1577811" w="1268165">
                <a:moveTo>
                  <a:pt x="0" y="0"/>
                </a:moveTo>
                <a:lnTo>
                  <a:pt x="1268166" y="0"/>
                </a:lnTo>
                <a:lnTo>
                  <a:pt x="1268166" y="1577811"/>
                </a:lnTo>
                <a:lnTo>
                  <a:pt x="0" y="157781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9" id="69"/>
          <p:cNvSpPr/>
          <p:nvPr/>
        </p:nvSpPr>
        <p:spPr>
          <a:xfrm flipH="false" flipV="false" rot="0">
            <a:off x="14858861" y="2416794"/>
            <a:ext cx="2021556" cy="2021556"/>
          </a:xfrm>
          <a:custGeom>
            <a:avLst/>
            <a:gdLst/>
            <a:ahLst/>
            <a:cxnLst/>
            <a:rect r="r" b="b" t="t" l="l"/>
            <a:pathLst>
              <a:path h="2021556" w="2021556">
                <a:moveTo>
                  <a:pt x="0" y="0"/>
                </a:moveTo>
                <a:lnTo>
                  <a:pt x="2021556" y="0"/>
                </a:lnTo>
                <a:lnTo>
                  <a:pt x="2021556" y="2021556"/>
                </a:lnTo>
                <a:lnTo>
                  <a:pt x="0" y="2021556"/>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0" id="70"/>
          <p:cNvSpPr/>
          <p:nvPr/>
        </p:nvSpPr>
        <p:spPr>
          <a:xfrm flipH="false" flipV="false" rot="0">
            <a:off x="6272174" y="8658102"/>
            <a:ext cx="1004813" cy="1606936"/>
          </a:xfrm>
          <a:custGeom>
            <a:avLst/>
            <a:gdLst/>
            <a:ahLst/>
            <a:cxnLst/>
            <a:rect r="r" b="b" t="t" l="l"/>
            <a:pathLst>
              <a:path h="1606936" w="1004813">
                <a:moveTo>
                  <a:pt x="0" y="0"/>
                </a:moveTo>
                <a:lnTo>
                  <a:pt x="1004814" y="0"/>
                </a:lnTo>
                <a:lnTo>
                  <a:pt x="1004814" y="1606937"/>
                </a:lnTo>
                <a:lnTo>
                  <a:pt x="0" y="1606937"/>
                </a:lnTo>
                <a:lnTo>
                  <a:pt x="0" y="0"/>
                </a:lnTo>
                <a:close/>
              </a:path>
            </a:pathLst>
          </a:custGeom>
          <a:blipFill>
            <a:blip r:embed="rId18">
              <a:extLst>
                <a:ext uri="{96DAC541-7B7A-43D3-8B79-37D633B846F1}">
                  <asvg:svgBlip xmlns:asvg="http://schemas.microsoft.com/office/drawing/2016/SVG/main" r:embed="rId19"/>
                </a:ext>
              </a:extLst>
            </a:blip>
            <a:stretch>
              <a:fillRect l="0" t="-23515" r="0" b="0"/>
            </a:stretch>
          </a:blipFill>
        </p:spPr>
      </p:sp>
      <p:sp>
        <p:nvSpPr>
          <p:cNvPr name="TextBox 71" id="71"/>
          <p:cNvSpPr txBox="true"/>
          <p:nvPr/>
        </p:nvSpPr>
        <p:spPr>
          <a:xfrm rot="0">
            <a:off x="3464520" y="1683990"/>
            <a:ext cx="2778436" cy="1123603"/>
          </a:xfrm>
          <a:prstGeom prst="rect">
            <a:avLst/>
          </a:prstGeom>
        </p:spPr>
        <p:txBody>
          <a:bodyPr anchor="t" rtlCol="false" tIns="0" lIns="0" bIns="0" rIns="0">
            <a:spAutoFit/>
          </a:bodyPr>
          <a:lstStyle/>
          <a:p>
            <a:pPr algn="ctr" marL="0" indent="0" lvl="0">
              <a:lnSpc>
                <a:spcPts val="2218"/>
              </a:lnSpc>
              <a:spcBef>
                <a:spcPct val="0"/>
              </a:spcBef>
            </a:pPr>
            <a:r>
              <a:rPr lang="en-US" sz="1607" spc="157">
                <a:solidFill>
                  <a:srgbClr val="0DA33B"/>
                </a:solidFill>
                <a:latin typeface="Arial Bold"/>
              </a:rPr>
              <a:t>Sinn Féin</a:t>
            </a:r>
            <a:r>
              <a:rPr lang="en-US" sz="1607" spc="157">
                <a:solidFill>
                  <a:srgbClr val="000000"/>
                </a:solidFill>
                <a:latin typeface="Arial Bold"/>
              </a:rPr>
              <a:t> </a:t>
            </a:r>
            <a:r>
              <a:rPr lang="en-US" sz="1607" spc="157">
                <a:solidFill>
                  <a:srgbClr val="000000"/>
                </a:solidFill>
                <a:latin typeface="Arial"/>
              </a:rPr>
              <a:t>wins 73 seats in the General Election, showing public support for Irish Independence</a:t>
            </a:r>
          </a:p>
        </p:txBody>
      </p:sp>
      <p:sp>
        <p:nvSpPr>
          <p:cNvPr name="TextBox 72" id="72"/>
          <p:cNvSpPr txBox="true"/>
          <p:nvPr/>
        </p:nvSpPr>
        <p:spPr>
          <a:xfrm rot="0">
            <a:off x="7606174" y="1570678"/>
            <a:ext cx="2778436" cy="1301447"/>
          </a:xfrm>
          <a:prstGeom prst="rect">
            <a:avLst/>
          </a:prstGeom>
        </p:spPr>
        <p:txBody>
          <a:bodyPr anchor="t" rtlCol="false" tIns="0" lIns="0" bIns="0" rIns="0">
            <a:spAutoFit/>
          </a:bodyPr>
          <a:lstStyle/>
          <a:p>
            <a:pPr algn="ctr" marL="0" indent="0" lvl="0">
              <a:lnSpc>
                <a:spcPts val="2084"/>
              </a:lnSpc>
              <a:spcBef>
                <a:spcPct val="0"/>
              </a:spcBef>
            </a:pPr>
            <a:r>
              <a:rPr lang="en-US" sz="1510" spc="148">
                <a:solidFill>
                  <a:srgbClr val="0DA33B"/>
                </a:solidFill>
                <a:latin typeface="Arial Bold"/>
              </a:rPr>
              <a:t>The Anglo-Irish Treaty</a:t>
            </a:r>
            <a:r>
              <a:rPr lang="en-US" sz="1510" spc="148">
                <a:solidFill>
                  <a:srgbClr val="000000"/>
                </a:solidFill>
                <a:latin typeface="Arial Bold"/>
              </a:rPr>
              <a:t> </a:t>
            </a:r>
            <a:r>
              <a:rPr lang="en-US" sz="1510" spc="148">
                <a:solidFill>
                  <a:srgbClr val="000000"/>
                </a:solidFill>
                <a:latin typeface="Arial"/>
              </a:rPr>
              <a:t>is signed by the Irish delegates in London, following 6 months of negotiations</a:t>
            </a:r>
          </a:p>
        </p:txBody>
      </p:sp>
      <p:sp>
        <p:nvSpPr>
          <p:cNvPr name="TextBox 73" id="73"/>
          <p:cNvSpPr txBox="true"/>
          <p:nvPr/>
        </p:nvSpPr>
        <p:spPr>
          <a:xfrm rot="0">
            <a:off x="11683703" y="1656165"/>
            <a:ext cx="2778436" cy="1179253"/>
          </a:xfrm>
          <a:prstGeom prst="rect">
            <a:avLst/>
          </a:prstGeom>
        </p:spPr>
        <p:txBody>
          <a:bodyPr anchor="t" rtlCol="false" tIns="0" lIns="0" bIns="0" rIns="0">
            <a:spAutoFit/>
          </a:bodyPr>
          <a:lstStyle/>
          <a:p>
            <a:pPr algn="ctr" marL="0" indent="0" lvl="0">
              <a:lnSpc>
                <a:spcPts val="2315"/>
              </a:lnSpc>
              <a:spcBef>
                <a:spcPct val="0"/>
              </a:spcBef>
            </a:pPr>
            <a:r>
              <a:rPr lang="en-US" sz="1678" spc="164">
                <a:solidFill>
                  <a:srgbClr val="000000"/>
                </a:solidFill>
                <a:latin typeface="Arial"/>
              </a:rPr>
              <a:t>The Irish Constitution, </a:t>
            </a:r>
            <a:r>
              <a:rPr lang="en-US" sz="1678" spc="164">
                <a:solidFill>
                  <a:srgbClr val="0DA33B"/>
                </a:solidFill>
                <a:latin typeface="Arial Bold"/>
              </a:rPr>
              <a:t>Bunreacht na hÉireann</a:t>
            </a:r>
            <a:r>
              <a:rPr lang="en-US" sz="1678" spc="164">
                <a:solidFill>
                  <a:srgbClr val="000000"/>
                </a:solidFill>
                <a:latin typeface="Arial"/>
              </a:rPr>
              <a:t>, is established.</a:t>
            </a:r>
          </a:p>
        </p:txBody>
      </p:sp>
      <p:sp>
        <p:nvSpPr>
          <p:cNvPr name="TextBox 74" id="74"/>
          <p:cNvSpPr txBox="true"/>
          <p:nvPr/>
        </p:nvSpPr>
        <p:spPr>
          <a:xfrm rot="0">
            <a:off x="5385263" y="7378938"/>
            <a:ext cx="2778436" cy="1045682"/>
          </a:xfrm>
          <a:prstGeom prst="rect">
            <a:avLst/>
          </a:prstGeom>
        </p:spPr>
        <p:txBody>
          <a:bodyPr anchor="t" rtlCol="false" tIns="0" lIns="0" bIns="0" rIns="0">
            <a:spAutoFit/>
          </a:bodyPr>
          <a:lstStyle/>
          <a:p>
            <a:pPr algn="ctr" marL="0" indent="0" lvl="0">
              <a:lnSpc>
                <a:spcPts val="2084"/>
              </a:lnSpc>
              <a:spcBef>
                <a:spcPct val="0"/>
              </a:spcBef>
            </a:pPr>
            <a:r>
              <a:rPr lang="en-US" sz="1510" spc="148">
                <a:solidFill>
                  <a:srgbClr val="0DA33B"/>
                </a:solidFill>
                <a:latin typeface="Arial Bold"/>
              </a:rPr>
              <a:t>The War of Independence</a:t>
            </a:r>
            <a:r>
              <a:rPr lang="en-US" sz="1510" spc="148">
                <a:solidFill>
                  <a:srgbClr val="000000"/>
                </a:solidFill>
                <a:latin typeface="Arial"/>
              </a:rPr>
              <a:t> breaks out following the first </a:t>
            </a:r>
            <a:r>
              <a:rPr lang="en-US" sz="1510" spc="148">
                <a:solidFill>
                  <a:srgbClr val="0DA33B"/>
                </a:solidFill>
                <a:latin typeface="Arial Bold"/>
              </a:rPr>
              <a:t>Dáil Éireann </a:t>
            </a:r>
            <a:r>
              <a:rPr lang="en-US" sz="1510" spc="148">
                <a:solidFill>
                  <a:srgbClr val="000000"/>
                </a:solidFill>
                <a:latin typeface="Arial"/>
              </a:rPr>
              <a:t>on 21st January</a:t>
            </a:r>
          </a:p>
        </p:txBody>
      </p:sp>
      <p:sp>
        <p:nvSpPr>
          <p:cNvPr name="TextBox 75" id="75"/>
          <p:cNvSpPr txBox="true"/>
          <p:nvPr/>
        </p:nvSpPr>
        <p:spPr>
          <a:xfrm rot="0">
            <a:off x="9715026" y="7369413"/>
            <a:ext cx="2778436" cy="1179253"/>
          </a:xfrm>
          <a:prstGeom prst="rect">
            <a:avLst/>
          </a:prstGeom>
        </p:spPr>
        <p:txBody>
          <a:bodyPr anchor="t" rtlCol="false" tIns="0" lIns="0" bIns="0" rIns="0">
            <a:spAutoFit/>
          </a:bodyPr>
          <a:lstStyle/>
          <a:p>
            <a:pPr algn="ctr" marL="0" indent="0" lvl="0">
              <a:lnSpc>
                <a:spcPts val="2315"/>
              </a:lnSpc>
              <a:spcBef>
                <a:spcPct val="0"/>
              </a:spcBef>
            </a:pPr>
            <a:r>
              <a:rPr lang="en-US" sz="1678" spc="164">
                <a:solidFill>
                  <a:srgbClr val="0DA33B"/>
                </a:solidFill>
                <a:latin typeface="Arial Bold"/>
              </a:rPr>
              <a:t>The Irish Civil War</a:t>
            </a:r>
            <a:r>
              <a:rPr lang="en-US" sz="1678" spc="164">
                <a:solidFill>
                  <a:srgbClr val="000000"/>
                </a:solidFill>
                <a:latin typeface="Arial Bold"/>
              </a:rPr>
              <a:t> </a:t>
            </a:r>
            <a:r>
              <a:rPr lang="en-US" sz="1678" spc="164">
                <a:solidFill>
                  <a:srgbClr val="000000"/>
                </a:solidFill>
                <a:latin typeface="Arial"/>
              </a:rPr>
              <a:t>takes place between the </a:t>
            </a:r>
            <a:r>
              <a:rPr lang="en-US" sz="1678" spc="164">
                <a:solidFill>
                  <a:srgbClr val="0DA33B"/>
                </a:solidFill>
                <a:latin typeface="Arial Bold"/>
              </a:rPr>
              <a:t>Anti-Treaty</a:t>
            </a:r>
            <a:r>
              <a:rPr lang="en-US" sz="1678" spc="164">
                <a:solidFill>
                  <a:srgbClr val="000000"/>
                </a:solidFill>
                <a:latin typeface="Arial"/>
              </a:rPr>
              <a:t> and </a:t>
            </a:r>
            <a:r>
              <a:rPr lang="en-US" sz="1678" spc="164">
                <a:solidFill>
                  <a:srgbClr val="0DA33B"/>
                </a:solidFill>
                <a:latin typeface="Arial Bold"/>
              </a:rPr>
              <a:t>Pro-Treaty </a:t>
            </a:r>
            <a:r>
              <a:rPr lang="en-US" sz="1678" spc="164">
                <a:solidFill>
                  <a:srgbClr val="000000"/>
                </a:solidFill>
                <a:latin typeface="Arial"/>
              </a:rPr>
              <a:t>factions.</a:t>
            </a:r>
          </a:p>
        </p:txBody>
      </p:sp>
      <p:sp>
        <p:nvSpPr>
          <p:cNvPr name="TextBox 76" id="76"/>
          <p:cNvSpPr txBox="true"/>
          <p:nvPr/>
        </p:nvSpPr>
        <p:spPr>
          <a:xfrm rot="0">
            <a:off x="13754759" y="7279830"/>
            <a:ext cx="2778436" cy="1045682"/>
          </a:xfrm>
          <a:prstGeom prst="rect">
            <a:avLst/>
          </a:prstGeom>
        </p:spPr>
        <p:txBody>
          <a:bodyPr anchor="t" rtlCol="false" tIns="0" lIns="0" bIns="0" rIns="0">
            <a:spAutoFit/>
          </a:bodyPr>
          <a:lstStyle/>
          <a:p>
            <a:pPr algn="ctr" marL="0" indent="0" lvl="0">
              <a:lnSpc>
                <a:spcPts val="2084"/>
              </a:lnSpc>
              <a:spcBef>
                <a:spcPct val="0"/>
              </a:spcBef>
            </a:pPr>
            <a:r>
              <a:rPr lang="en-US" sz="1510" spc="148">
                <a:solidFill>
                  <a:srgbClr val="000000"/>
                </a:solidFill>
                <a:latin typeface="Arial"/>
              </a:rPr>
              <a:t>The</a:t>
            </a:r>
            <a:r>
              <a:rPr lang="en-US" sz="1510" spc="148">
                <a:solidFill>
                  <a:srgbClr val="0DA33B"/>
                </a:solidFill>
                <a:latin typeface="Arial Bold"/>
              </a:rPr>
              <a:t> Republic of Ireland</a:t>
            </a:r>
            <a:r>
              <a:rPr lang="en-US" sz="1510" spc="148">
                <a:solidFill>
                  <a:srgbClr val="000000"/>
                </a:solidFill>
                <a:latin typeface="Arial"/>
              </a:rPr>
              <a:t> is established, completing full Irish independence from Britain.</a:t>
            </a:r>
          </a:p>
        </p:txBody>
      </p:sp>
      <p:sp>
        <p:nvSpPr>
          <p:cNvPr name="TextBox 77" id="77"/>
          <p:cNvSpPr txBox="true"/>
          <p:nvPr/>
        </p:nvSpPr>
        <p:spPr>
          <a:xfrm rot="0">
            <a:off x="1421817" y="7480032"/>
            <a:ext cx="2778436" cy="891518"/>
          </a:xfrm>
          <a:prstGeom prst="rect">
            <a:avLst/>
          </a:prstGeom>
        </p:spPr>
        <p:txBody>
          <a:bodyPr anchor="t" rtlCol="false" tIns="0" lIns="0" bIns="0" rIns="0">
            <a:spAutoFit/>
          </a:bodyPr>
          <a:lstStyle/>
          <a:p>
            <a:pPr algn="ctr" marL="0" indent="0" lvl="0">
              <a:lnSpc>
                <a:spcPts val="2315"/>
              </a:lnSpc>
              <a:spcBef>
                <a:spcPct val="0"/>
              </a:spcBef>
            </a:pPr>
            <a:r>
              <a:rPr lang="en-US" sz="1678" spc="164">
                <a:solidFill>
                  <a:srgbClr val="0DA33B"/>
                </a:solidFill>
                <a:latin typeface="Arial Bold"/>
              </a:rPr>
              <a:t>Easter Rising</a:t>
            </a:r>
            <a:r>
              <a:rPr lang="en-US" sz="1678" spc="164">
                <a:solidFill>
                  <a:srgbClr val="000000"/>
                </a:solidFill>
                <a:latin typeface="Arial Bold"/>
              </a:rPr>
              <a:t> </a:t>
            </a:r>
            <a:r>
              <a:rPr lang="en-US" sz="1678" spc="164">
                <a:solidFill>
                  <a:srgbClr val="000000"/>
                </a:solidFill>
                <a:latin typeface="Arial"/>
              </a:rPr>
              <a:t>takes place in Dublin and Cork, ending in failure</a:t>
            </a:r>
          </a:p>
        </p:txBody>
      </p:sp>
      <p:sp>
        <p:nvSpPr>
          <p:cNvPr name="Freeform 78" id="78"/>
          <p:cNvSpPr/>
          <p:nvPr/>
        </p:nvSpPr>
        <p:spPr>
          <a:xfrm flipH="false" flipV="false" rot="0">
            <a:off x="14240453" y="8651514"/>
            <a:ext cx="1838819" cy="1225113"/>
          </a:xfrm>
          <a:custGeom>
            <a:avLst/>
            <a:gdLst/>
            <a:ahLst/>
            <a:cxnLst/>
            <a:rect r="r" b="b" t="t" l="l"/>
            <a:pathLst>
              <a:path h="1225113" w="1838819">
                <a:moveTo>
                  <a:pt x="0" y="0"/>
                </a:moveTo>
                <a:lnTo>
                  <a:pt x="1838819" y="0"/>
                </a:lnTo>
                <a:lnTo>
                  <a:pt x="1838819" y="1225113"/>
                </a:lnTo>
                <a:lnTo>
                  <a:pt x="0" y="1225113"/>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79" id="79"/>
          <p:cNvSpPr txBox="true"/>
          <p:nvPr/>
        </p:nvSpPr>
        <p:spPr>
          <a:xfrm rot="0">
            <a:off x="7722125" y="-85725"/>
            <a:ext cx="2769960" cy="394944"/>
          </a:xfrm>
          <a:prstGeom prst="rect">
            <a:avLst/>
          </a:prstGeom>
        </p:spPr>
        <p:txBody>
          <a:bodyPr anchor="t" rtlCol="false" tIns="0" lIns="0" bIns="0" rIns="0">
            <a:spAutoFit/>
          </a:bodyPr>
          <a:lstStyle/>
          <a:p>
            <a:pPr algn="ctr">
              <a:lnSpc>
                <a:spcPts val="2953"/>
              </a:lnSpc>
            </a:pPr>
            <a:r>
              <a:rPr lang="en-US" sz="2109">
                <a:solidFill>
                  <a:srgbClr val="0DA33B"/>
                </a:solidFill>
                <a:latin typeface="Old Standard Bold"/>
              </a:rPr>
              <a:t>Chapter 20</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219 (Artefact, 2nd Edition)</a:t>
            </a:r>
          </a:p>
        </p:txBody>
      </p:sp>
      <p:sp>
        <p:nvSpPr>
          <p:cNvPr name="TextBox 8" id="8"/>
          <p:cNvSpPr txBox="true"/>
          <p:nvPr/>
        </p:nvSpPr>
        <p:spPr>
          <a:xfrm rot="0">
            <a:off x="1028700" y="2130424"/>
            <a:ext cx="15609955" cy="737235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1.    The Rising went ahead because Pearse felt that the British would not expect this after the loss of the Aud, and as it was a bank holiday Monday, many British soldiers based in Dublin had the day off. Knowing that it would be a military failure did not deter him; he felt that the ‘blood sacrifice’ would have a powerful effect.</a:t>
            </a:r>
          </a:p>
          <a:p>
            <a:pPr algn="l">
              <a:lnSpc>
                <a:spcPts val="4199"/>
              </a:lnSpc>
            </a:pPr>
            <a:r>
              <a:rPr lang="en-US" sz="2999">
                <a:solidFill>
                  <a:srgbClr val="000000"/>
                </a:solidFill>
                <a:latin typeface="Arial"/>
              </a:rPr>
              <a:t>2.    The rebels were trying to spread their fighting around the city in different areas, maybe to split up the British forces in many areas. They were also using main landmarks/buildings in the city and may have been taking into account that British reinforcements would probably arrive at the harbours and train stations.</a:t>
            </a:r>
          </a:p>
          <a:p>
            <a:pPr algn="l">
              <a:lnSpc>
                <a:spcPts val="4199"/>
              </a:lnSpc>
            </a:pPr>
            <a:r>
              <a:rPr lang="en-US" sz="2999">
                <a:solidFill>
                  <a:srgbClr val="000000"/>
                </a:solidFill>
                <a:latin typeface="Arial"/>
              </a:rPr>
              <a:t>3.    Pádraig Pearse read the Proclamation of the Irish Republic outside the GPO.</a:t>
            </a:r>
          </a:p>
          <a:p>
            <a:pPr algn="l">
              <a:lnSpc>
                <a:spcPts val="4199"/>
              </a:lnSpc>
            </a:pPr>
            <a:r>
              <a:rPr lang="en-US" sz="2999">
                <a:solidFill>
                  <a:srgbClr val="000000"/>
                </a:solidFill>
                <a:latin typeface="Arial"/>
              </a:rPr>
              <a:t>4.    Any two of: extra soldiers were quickly brought in from the Curragh barracks in Co. Kildare; reinforcements came from England through ports such as Dún Laoghaire; the gunboat the Helga was brought up the Liffey and shelled the GPO; the British surrounded the rebels’ locations (and used better weapons: shells, snipers, grenades, etc.).</a:t>
            </a:r>
          </a:p>
          <a:p>
            <a:pPr algn="l">
              <a:lnSpc>
                <a:spcPts val="4199"/>
              </a:lnSpc>
            </a:pPr>
            <a:r>
              <a:rPr lang="en-US" sz="2999">
                <a:solidFill>
                  <a:srgbClr val="000000"/>
                </a:solidFill>
                <a:latin typeface="Arial"/>
              </a:rPr>
              <a:t>5.    Any of the reasons in the box, with a reason given for the student’s choice.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16660"/>
            <a:ext cx="18288000" cy="958850"/>
          </a:xfrm>
          <a:prstGeom prst="rect">
            <a:avLst/>
          </a:prstGeom>
        </p:spPr>
        <p:txBody>
          <a:bodyPr anchor="t" rtlCol="false" tIns="0" lIns="0" bIns="0" rIns="0">
            <a:spAutoFit/>
          </a:bodyPr>
          <a:lstStyle/>
          <a:p>
            <a:pPr algn="ctr">
              <a:lnSpc>
                <a:spcPts val="7000"/>
              </a:lnSpc>
            </a:pPr>
            <a:r>
              <a:rPr lang="en-US" sz="5000" spc="225">
                <a:solidFill>
                  <a:srgbClr val="0DA33B"/>
                </a:solidFill>
                <a:latin typeface="Arial Bold"/>
              </a:rPr>
              <a:t>20.3: THE CONSEQUENCES OF THE EASTER RISING</a:t>
            </a:r>
          </a:p>
        </p:txBody>
      </p:sp>
      <p:sp>
        <p:nvSpPr>
          <p:cNvPr name="TextBox 4" id="4"/>
          <p:cNvSpPr txBox="true"/>
          <p:nvPr/>
        </p:nvSpPr>
        <p:spPr>
          <a:xfrm rot="0">
            <a:off x="351797" y="4027797"/>
            <a:ext cx="17584398"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20.3: the consequences of the easter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Consequences of the Easter Rising</a:t>
            </a:r>
          </a:p>
        </p:txBody>
      </p:sp>
      <p:sp>
        <p:nvSpPr>
          <p:cNvPr name="TextBox 12" id="12"/>
          <p:cNvSpPr txBox="true"/>
          <p:nvPr/>
        </p:nvSpPr>
        <p:spPr>
          <a:xfrm rot="0">
            <a:off x="1028700" y="1838325"/>
            <a:ext cx="15609955" cy="83661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military terms, the Easter Rising was a failure, but it set in motions events that led to the independence of most of the island from Britain. </a:t>
            </a:r>
          </a:p>
          <a:p>
            <a:pPr algn="l" marL="539754" indent="-269877" lvl="1">
              <a:lnSpc>
                <a:spcPts val="3500"/>
              </a:lnSpc>
              <a:buFont typeface="Arial"/>
              <a:buChar char="•"/>
            </a:pPr>
            <a:r>
              <a:rPr lang="en-US" sz="2500">
                <a:solidFill>
                  <a:srgbClr val="000000"/>
                </a:solidFill>
                <a:latin typeface="Arial Bold"/>
              </a:rPr>
              <a:t>Over 485 people were killed </a:t>
            </a:r>
            <a:r>
              <a:rPr lang="en-US" sz="2500">
                <a:solidFill>
                  <a:srgbClr val="000000"/>
                </a:solidFill>
                <a:latin typeface="Arial"/>
              </a:rPr>
              <a:t>and at least </a:t>
            </a:r>
            <a:r>
              <a:rPr lang="en-US" sz="2500">
                <a:solidFill>
                  <a:srgbClr val="000000"/>
                </a:solidFill>
                <a:latin typeface="Arial Bold"/>
              </a:rPr>
              <a:t>2,600 were injured</a:t>
            </a:r>
            <a:r>
              <a:rPr lang="en-US" sz="2500">
                <a:solidFill>
                  <a:srgbClr val="000000"/>
                </a:solidFill>
                <a:latin typeface="Arial"/>
              </a:rPr>
              <a:t>. Those lost included </a:t>
            </a:r>
            <a:r>
              <a:rPr lang="en-US" sz="2500">
                <a:solidFill>
                  <a:srgbClr val="000000"/>
                </a:solidFill>
                <a:latin typeface="Arial Bold"/>
              </a:rPr>
              <a:t>260 civilians, 40 of whom were children</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Bold"/>
              </a:rPr>
              <a:t>Damage to buildings and property </a:t>
            </a:r>
            <a:r>
              <a:rPr lang="en-US" sz="2500">
                <a:solidFill>
                  <a:srgbClr val="000000"/>
                </a:solidFill>
                <a:latin typeface="Arial"/>
              </a:rPr>
              <a:t>throughout the city amounted to nearly €4 million in today's money. This initially angered Dublin citizens, who jeered the captured rebels as they were marched through the city.</a:t>
            </a:r>
          </a:p>
          <a:p>
            <a:pPr algn="l" marL="539754" indent="-269877" lvl="1">
              <a:lnSpc>
                <a:spcPts val="3500"/>
              </a:lnSpc>
              <a:buFont typeface="Arial"/>
              <a:buChar char="•"/>
            </a:pPr>
            <a:r>
              <a:rPr lang="en-US" sz="2500">
                <a:solidFill>
                  <a:srgbClr val="000000"/>
                </a:solidFill>
                <a:latin typeface="Arial Bold"/>
              </a:rPr>
              <a:t>Compensation claims </a:t>
            </a:r>
            <a:r>
              <a:rPr lang="en-US" sz="2500">
                <a:solidFill>
                  <a:srgbClr val="000000"/>
                </a:solidFill>
                <a:latin typeface="Arial"/>
              </a:rPr>
              <a:t>resulted in the Rising costing the British exchequer about €200 million in today's money. These claims not included businesses, but also workmen and employees who were unable to obtain work due to the loss of items such as tools or clothing. </a:t>
            </a:r>
          </a:p>
          <a:p>
            <a:pPr algn="l" marL="539754" indent="-269877" lvl="1">
              <a:lnSpc>
                <a:spcPts val="3500"/>
              </a:lnSpc>
              <a:buFont typeface="Arial"/>
              <a:buChar char="•"/>
            </a:pPr>
            <a:r>
              <a:rPr lang="en-US" sz="2500">
                <a:solidFill>
                  <a:srgbClr val="000000"/>
                </a:solidFill>
                <a:latin typeface="Arial Bold"/>
              </a:rPr>
              <a:t>Almost 3,000 people were sent to British prisons</a:t>
            </a:r>
            <a:r>
              <a:rPr lang="en-US" sz="2500">
                <a:solidFill>
                  <a:srgbClr val="000000"/>
                </a:solidFill>
                <a:latin typeface="Arial"/>
              </a:rPr>
              <a:t>, such as Frongoch in Wales. These prisons were perfect places for revolutionary ideas to spread and were later called 'universities of republicanism'.</a:t>
            </a:r>
          </a:p>
          <a:p>
            <a:pPr algn="l" marL="539754" indent="-269877" lvl="1">
              <a:lnSpc>
                <a:spcPts val="3500"/>
              </a:lnSpc>
              <a:buFont typeface="Arial"/>
              <a:buChar char="•"/>
            </a:pPr>
            <a:r>
              <a:rPr lang="en-US" sz="2500">
                <a:solidFill>
                  <a:srgbClr val="000000"/>
                </a:solidFill>
                <a:latin typeface="Arial Bold"/>
              </a:rPr>
              <a:t>Ninety leaders of the Rising were sentenced to death. </a:t>
            </a:r>
            <a:r>
              <a:rPr lang="en-US" sz="2500">
                <a:solidFill>
                  <a:srgbClr val="000000"/>
                </a:solidFill>
                <a:latin typeface="Arial"/>
              </a:rPr>
              <a:t>Between 3rd and 12th May 1916, 15 rebels were shot in </a:t>
            </a:r>
            <a:r>
              <a:rPr lang="en-US" sz="2500">
                <a:solidFill>
                  <a:srgbClr val="000000"/>
                </a:solidFill>
                <a:latin typeface="Arial Bold"/>
              </a:rPr>
              <a:t>Kilmainham Gaol</a:t>
            </a:r>
            <a:r>
              <a:rPr lang="en-US" sz="2500">
                <a:solidFill>
                  <a:srgbClr val="000000"/>
                </a:solidFill>
                <a:latin typeface="Arial"/>
              </a:rPr>
              <a:t>, Dublin, including all members of the Military Council, and Thomas Kent was executed in Cork. James Connolly was unable to stand due to severe injuries and so was shot while seated. The executions began to turn popular opinion in favour of the rebels, at home and abroad, and so they were halted. However, Roger Casement was hanged for treason on 3rd August 1916 in London. </a:t>
            </a:r>
          </a:p>
          <a:p>
            <a:pPr algn="l" marL="539754" indent="-269877" lvl="1">
              <a:lnSpc>
                <a:spcPts val="3500"/>
              </a:lnSpc>
              <a:buFont typeface="Arial"/>
              <a:buChar char="•"/>
            </a:pPr>
            <a:r>
              <a:rPr lang="en-US" sz="2500">
                <a:solidFill>
                  <a:srgbClr val="000000"/>
                </a:solidFill>
                <a:latin typeface="Arial"/>
              </a:rPr>
              <a:t>The newspapers at the time refered to '</a:t>
            </a:r>
            <a:r>
              <a:rPr lang="en-US" sz="2500">
                <a:solidFill>
                  <a:srgbClr val="000000"/>
                </a:solidFill>
                <a:latin typeface="Arial Bold"/>
              </a:rPr>
              <a:t>the Sinn Féin Rising</a:t>
            </a:r>
            <a:r>
              <a:rPr lang="en-US" sz="2500">
                <a:solidFill>
                  <a:srgbClr val="000000"/>
                </a:solidFill>
                <a:latin typeface="Arial"/>
              </a:rPr>
              <a:t>' and so Sinn Féin's popularity surged. Sinn Féin was not officially involved in the 1916 Rising, however. </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2405544"/>
            <a:ext cx="8839686" cy="5475912"/>
          </a:xfrm>
          <a:custGeom>
            <a:avLst/>
            <a:gdLst/>
            <a:ahLst/>
            <a:cxnLst/>
            <a:rect r="r" b="b" t="t" l="l"/>
            <a:pathLst>
              <a:path h="5475912" w="8839686">
                <a:moveTo>
                  <a:pt x="0" y="0"/>
                </a:moveTo>
                <a:lnTo>
                  <a:pt x="8839686" y="0"/>
                </a:lnTo>
                <a:lnTo>
                  <a:pt x="8839686" y="5475912"/>
                </a:lnTo>
                <a:lnTo>
                  <a:pt x="0" y="5475912"/>
                </a:lnTo>
                <a:lnTo>
                  <a:pt x="0" y="0"/>
                </a:lnTo>
                <a:close/>
              </a:path>
            </a:pathLst>
          </a:custGeom>
          <a:blipFill>
            <a:blip r:embed="rId6"/>
            <a:stretch>
              <a:fillRect l="-2428" t="-4464" r="-2559" b="-3054"/>
            </a:stretch>
          </a:blipFill>
        </p:spPr>
      </p:sp>
      <p:sp>
        <p:nvSpPr>
          <p:cNvPr name="Freeform 11" id="11"/>
          <p:cNvSpPr/>
          <p:nvPr/>
        </p:nvSpPr>
        <p:spPr>
          <a:xfrm flipH="false" flipV="false" rot="0">
            <a:off x="9496648" y="2405544"/>
            <a:ext cx="7442612" cy="5475912"/>
          </a:xfrm>
          <a:custGeom>
            <a:avLst/>
            <a:gdLst/>
            <a:ahLst/>
            <a:cxnLst/>
            <a:rect r="r" b="b" t="t" l="l"/>
            <a:pathLst>
              <a:path h="5475912" w="7442612">
                <a:moveTo>
                  <a:pt x="0" y="0"/>
                </a:moveTo>
                <a:lnTo>
                  <a:pt x="7442612" y="0"/>
                </a:lnTo>
                <a:lnTo>
                  <a:pt x="7442612" y="5475912"/>
                </a:lnTo>
                <a:lnTo>
                  <a:pt x="0" y="5475912"/>
                </a:lnTo>
                <a:lnTo>
                  <a:pt x="0" y="0"/>
                </a:lnTo>
                <a:close/>
              </a:path>
            </a:pathLst>
          </a:custGeom>
          <a:blipFill>
            <a:blip r:embed="rId7"/>
            <a:stretch>
              <a:fillRect l="-3388" t="-4228" r="-2352" b="-4361"/>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7597899" cy="9725311"/>
          </a:xfrm>
          <a:custGeom>
            <a:avLst/>
            <a:gdLst/>
            <a:ahLst/>
            <a:cxnLst/>
            <a:rect r="r" b="b" t="t" l="l"/>
            <a:pathLst>
              <a:path h="9725311" w="7597899">
                <a:moveTo>
                  <a:pt x="0" y="0"/>
                </a:moveTo>
                <a:lnTo>
                  <a:pt x="7597899" y="0"/>
                </a:lnTo>
                <a:lnTo>
                  <a:pt x="7597899"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9370206" y="0"/>
            <a:ext cx="6407750" cy="9725311"/>
          </a:xfrm>
          <a:custGeom>
            <a:avLst/>
            <a:gdLst/>
            <a:ahLst/>
            <a:cxnLst/>
            <a:rect r="r" b="b" t="t" l="l"/>
            <a:pathLst>
              <a:path h="9725311" w="6407750">
                <a:moveTo>
                  <a:pt x="0" y="0"/>
                </a:moveTo>
                <a:lnTo>
                  <a:pt x="6407750" y="0"/>
                </a:lnTo>
                <a:lnTo>
                  <a:pt x="6407750" y="9725311"/>
                </a:lnTo>
                <a:lnTo>
                  <a:pt x="0" y="9725311"/>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220 (Artefact, 2nd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damage was done by the Rising?</a:t>
            </a:r>
          </a:p>
          <a:p>
            <a:pPr algn="l" marL="539749" indent="-269875" lvl="1">
              <a:lnSpc>
                <a:spcPts val="3499"/>
              </a:lnSpc>
              <a:buAutoNum type="arabicPeriod" startAt="1"/>
            </a:pPr>
            <a:r>
              <a:rPr lang="en-US" sz="2499">
                <a:solidFill>
                  <a:srgbClr val="0DA33B"/>
                </a:solidFill>
                <a:latin typeface="Arial"/>
              </a:rPr>
              <a:t>How did the British treat (a) the rebels and (b) their leaders after the Rising?</a:t>
            </a:r>
          </a:p>
          <a:p>
            <a:pPr algn="l" marL="539749" indent="-269875" lvl="1">
              <a:lnSpc>
                <a:spcPts val="3499"/>
              </a:lnSpc>
              <a:buAutoNum type="arabicPeriod" startAt="1"/>
            </a:pPr>
            <a:r>
              <a:rPr lang="en-US" sz="2499">
                <a:solidFill>
                  <a:srgbClr val="0DA33B"/>
                </a:solidFill>
                <a:latin typeface="Arial"/>
              </a:rPr>
              <a:t>Why were the executions stopped?</a:t>
            </a:r>
          </a:p>
          <a:p>
            <a:pPr algn="l" marL="539749" indent="-269875" lvl="1">
              <a:lnSpc>
                <a:spcPts val="3499"/>
              </a:lnSpc>
              <a:buAutoNum type="arabicPeriod" startAt="1"/>
            </a:pPr>
            <a:r>
              <a:rPr lang="en-US" sz="2499">
                <a:solidFill>
                  <a:srgbClr val="0DA33B"/>
                </a:solidFill>
                <a:latin typeface="Arial"/>
              </a:rPr>
              <a:t>Why do you think the executions changed public opinion?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20.4: COMMEMORATING THE EASTER RISING</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20.4: commemorating the easter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107531" y="-295275"/>
            <a:ext cx="15730037" cy="1438271"/>
          </a:xfrm>
          <a:prstGeom prst="rect">
            <a:avLst/>
          </a:prstGeom>
        </p:spPr>
        <p:txBody>
          <a:bodyPr anchor="t" rtlCol="false" tIns="0" lIns="0" bIns="0" rIns="0">
            <a:spAutoFit/>
          </a:bodyPr>
          <a:lstStyle/>
          <a:p>
            <a:pPr algn="l">
              <a:lnSpc>
                <a:spcPts val="10500"/>
              </a:lnSpc>
            </a:pPr>
            <a:r>
              <a:rPr lang="en-US" sz="7500">
                <a:solidFill>
                  <a:srgbClr val="900000"/>
                </a:solidFill>
                <a:latin typeface="Arial Bold"/>
              </a:rPr>
              <a:t>Commemorating the Easter Rising</a:t>
            </a:r>
          </a:p>
        </p:txBody>
      </p:sp>
      <p:sp>
        <p:nvSpPr>
          <p:cNvPr name="TextBox 8" id="8"/>
          <p:cNvSpPr txBox="true"/>
          <p:nvPr/>
        </p:nvSpPr>
        <p:spPr>
          <a:xfrm rot="0">
            <a:off x="1107531" y="1092199"/>
            <a:ext cx="15609955" cy="9077324"/>
          </a:xfrm>
          <a:prstGeom prst="rect">
            <a:avLst/>
          </a:prstGeom>
        </p:spPr>
        <p:txBody>
          <a:bodyPr anchor="t" rtlCol="false" tIns="0" lIns="0" bIns="0" rIns="0">
            <a:spAutoFit/>
          </a:bodyPr>
          <a:lstStyle/>
          <a:p>
            <a:pPr algn="just">
              <a:lnSpc>
                <a:spcPts val="3750"/>
              </a:lnSpc>
            </a:pPr>
            <a:r>
              <a:rPr lang="en-US" sz="2500">
                <a:solidFill>
                  <a:srgbClr val="000000"/>
                </a:solidFill>
                <a:latin typeface="Arial"/>
              </a:rPr>
              <a:t>A </a:t>
            </a:r>
            <a:r>
              <a:rPr lang="en-US" sz="2500">
                <a:solidFill>
                  <a:srgbClr val="000000"/>
                </a:solidFill>
                <a:latin typeface="Arial Bold"/>
              </a:rPr>
              <a:t>commemoration</a:t>
            </a:r>
            <a:r>
              <a:rPr lang="en-US" sz="2500">
                <a:solidFill>
                  <a:srgbClr val="000000"/>
                </a:solidFill>
                <a:latin typeface="Arial"/>
              </a:rPr>
              <a:t> is </a:t>
            </a:r>
            <a:r>
              <a:rPr lang="en-US" sz="2500" u="sng">
                <a:solidFill>
                  <a:srgbClr val="000000"/>
                </a:solidFill>
                <a:latin typeface="Arial"/>
              </a:rPr>
              <a:t>a ceremony in which a person or an event is remembered</a:t>
            </a:r>
            <a:r>
              <a:rPr lang="en-US" sz="2500">
                <a:solidFill>
                  <a:srgbClr val="000000"/>
                </a:solidFill>
                <a:latin typeface="Arial"/>
              </a:rPr>
              <a:t>. </a:t>
            </a:r>
            <a:r>
              <a:rPr lang="en-US" sz="2500">
                <a:solidFill>
                  <a:srgbClr val="000000"/>
                </a:solidFill>
                <a:latin typeface="Arial"/>
              </a:rPr>
              <a:t>When we commemorate, </a:t>
            </a:r>
            <a:r>
              <a:rPr lang="en-US" sz="2500">
                <a:solidFill>
                  <a:srgbClr val="000000"/>
                </a:solidFill>
                <a:latin typeface="Arial Bold"/>
              </a:rPr>
              <a:t>we remember important events and people from our past that have helped to shape who we are today</a:t>
            </a:r>
            <a:r>
              <a:rPr lang="en-US" sz="2500">
                <a:solidFill>
                  <a:srgbClr val="000000"/>
                </a:solidFill>
                <a:latin typeface="Arial"/>
              </a:rPr>
              <a:t>. Some commemorations can be </a:t>
            </a:r>
            <a:r>
              <a:rPr lang="en-US" sz="2500">
                <a:solidFill>
                  <a:srgbClr val="000000"/>
                </a:solidFill>
                <a:latin typeface="Arial Bold"/>
              </a:rPr>
              <a:t>controversial</a:t>
            </a:r>
            <a:r>
              <a:rPr lang="en-US" sz="2500">
                <a:solidFill>
                  <a:srgbClr val="000000"/>
                </a:solidFill>
                <a:latin typeface="Arial"/>
              </a:rPr>
              <a:t>, especially when the events were </a:t>
            </a:r>
            <a:r>
              <a:rPr lang="en-US" sz="2500">
                <a:solidFill>
                  <a:srgbClr val="000000"/>
                </a:solidFill>
                <a:latin typeface="Arial Bold"/>
              </a:rPr>
              <a:t>violent</a:t>
            </a:r>
            <a:r>
              <a:rPr lang="en-US" sz="2500">
                <a:solidFill>
                  <a:srgbClr val="000000"/>
                </a:solidFill>
                <a:latin typeface="Arial"/>
              </a:rPr>
              <a:t> or </a:t>
            </a:r>
            <a:r>
              <a:rPr lang="en-US" sz="2500">
                <a:solidFill>
                  <a:srgbClr val="000000"/>
                </a:solidFill>
                <a:latin typeface="Arial Bold"/>
              </a:rPr>
              <a:t>destructive</a:t>
            </a:r>
            <a:r>
              <a:rPr lang="en-US" sz="2500">
                <a:solidFill>
                  <a:srgbClr val="000000"/>
                </a:solidFill>
                <a:latin typeface="Arial"/>
              </a:rPr>
              <a:t>, and above all </a:t>
            </a:r>
            <a:r>
              <a:rPr lang="en-US" sz="2500">
                <a:solidFill>
                  <a:srgbClr val="000000"/>
                </a:solidFill>
                <a:latin typeface="Arial Bold"/>
              </a:rPr>
              <a:t>when lives have been lost</a:t>
            </a:r>
            <a:r>
              <a:rPr lang="en-US" sz="2500">
                <a:solidFill>
                  <a:srgbClr val="000000"/>
                </a:solidFill>
                <a:latin typeface="Arial"/>
              </a:rPr>
              <a:t>. It is important to find the right tone when marking an event of this kind; it is </a:t>
            </a:r>
            <a:r>
              <a:rPr lang="en-US" sz="2500">
                <a:solidFill>
                  <a:srgbClr val="000000"/>
                </a:solidFill>
                <a:latin typeface="Arial Bold"/>
              </a:rPr>
              <a:t>NOT</a:t>
            </a:r>
            <a:r>
              <a:rPr lang="en-US" sz="2500">
                <a:solidFill>
                  <a:srgbClr val="000000"/>
                </a:solidFill>
                <a:latin typeface="Arial"/>
              </a:rPr>
              <a:t> a celebration - it is a </a:t>
            </a:r>
            <a:r>
              <a:rPr lang="en-US" sz="2500">
                <a:solidFill>
                  <a:srgbClr val="000000"/>
                </a:solidFill>
                <a:latin typeface="Arial Italics"/>
              </a:rPr>
              <a:t>respectful recognition that the event has had a significant impact for us and our lives</a:t>
            </a:r>
            <a:r>
              <a:rPr lang="en-US" sz="2500">
                <a:solidFill>
                  <a:srgbClr val="000000"/>
                </a:solidFill>
                <a:latin typeface="Arial"/>
              </a:rPr>
              <a:t>. Commemorations can take many different forms. For example, there might be public services of remembrance, work by historians, monuments, cultural events or online events that remember those who took part in important historical events. </a:t>
            </a:r>
          </a:p>
          <a:p>
            <a:pPr algn="just">
              <a:lnSpc>
                <a:spcPts val="3750"/>
              </a:lnSpc>
            </a:pPr>
            <a:r>
              <a:rPr lang="en-US" sz="2500">
                <a:solidFill>
                  <a:srgbClr val="000000"/>
                </a:solidFill>
                <a:latin typeface="Arial"/>
              </a:rPr>
              <a:t>The </a:t>
            </a:r>
            <a:r>
              <a:rPr lang="en-US" sz="2500">
                <a:solidFill>
                  <a:srgbClr val="000000"/>
                </a:solidFill>
                <a:latin typeface="Arial Bold"/>
              </a:rPr>
              <a:t>Decade of Centenaries </a:t>
            </a:r>
            <a:r>
              <a:rPr lang="en-US" sz="2500">
                <a:solidFill>
                  <a:srgbClr val="000000"/>
                </a:solidFill>
                <a:latin typeface="Arial"/>
              </a:rPr>
              <a:t>remembers and commemorates the events that took placed from 1912 to 1923, beginning with the signing of the Ulster Covenant in 1912 and ending with the end of the civil war in 1923. </a:t>
            </a:r>
            <a:r>
              <a:rPr lang="en-US" sz="2500">
                <a:solidFill>
                  <a:srgbClr val="000000"/>
                </a:solidFill>
                <a:latin typeface="Arial"/>
              </a:rPr>
              <a:t>The year 2016 was the </a:t>
            </a:r>
            <a:r>
              <a:rPr lang="en-US" sz="2500">
                <a:solidFill>
                  <a:srgbClr val="000000"/>
                </a:solidFill>
                <a:latin typeface="Arial Bold"/>
              </a:rPr>
              <a:t>centenary </a:t>
            </a:r>
            <a:r>
              <a:rPr lang="en-US" sz="2500">
                <a:solidFill>
                  <a:srgbClr val="000000"/>
                </a:solidFill>
                <a:latin typeface="Arial"/>
              </a:rPr>
              <a:t>(100 year anniversary) of the Easter Rising. Many commemorative events were held throughout the year all around Ireland to remember the people and events connected with the Rising. Although the Rising took place mainly in Dublin, communities elsewhere also marked the occasion since men and women from their villages/towns took part in Dublin and elsewhere during the Rising.</a:t>
            </a:r>
          </a:p>
          <a:p>
            <a:pPr algn="just">
              <a:lnSpc>
                <a:spcPts val="3750"/>
              </a:lnSpc>
            </a:pPr>
            <a:r>
              <a:rPr lang="en-US" sz="2500">
                <a:solidFill>
                  <a:srgbClr val="000000"/>
                </a:solidFill>
                <a:latin typeface="Arial"/>
              </a:rPr>
              <a:t>The Easter Rising is commemorated in Ireland because the efforts of the rebels and the reaction of the British convinced the majority of the Irish public to </a:t>
            </a:r>
            <a:r>
              <a:rPr lang="en-US" sz="2500">
                <a:solidFill>
                  <a:srgbClr val="000000"/>
                </a:solidFill>
                <a:latin typeface="Arial Bold"/>
              </a:rPr>
              <a:t>turn against British rule </a:t>
            </a:r>
            <a:r>
              <a:rPr lang="en-US" sz="2500">
                <a:solidFill>
                  <a:srgbClr val="000000"/>
                </a:solidFill>
                <a:latin typeface="Arial"/>
              </a:rPr>
              <a:t>and to </a:t>
            </a:r>
            <a:r>
              <a:rPr lang="en-US" sz="2500">
                <a:solidFill>
                  <a:srgbClr val="000000"/>
                </a:solidFill>
                <a:latin typeface="Arial Bold"/>
              </a:rPr>
              <a:t>demand a full independence for Ireland</a:t>
            </a:r>
            <a:r>
              <a:rPr lang="en-US" sz="2500">
                <a:solidFill>
                  <a:srgbClr val="000000"/>
                </a:solidFill>
                <a:latin typeface="Arial"/>
              </a:rPr>
              <a:t>. The Easter Rising has come to be seen as </a:t>
            </a:r>
            <a:r>
              <a:rPr lang="en-US" sz="2500">
                <a:solidFill>
                  <a:srgbClr val="000000"/>
                </a:solidFill>
                <a:latin typeface="Arial Bold"/>
              </a:rPr>
              <a:t>the first stage in a long and difficult process which transformed Ireland</a:t>
            </a:r>
            <a:r>
              <a:rPr lang="en-US" sz="2500">
                <a:solidFill>
                  <a:srgbClr val="000000"/>
                </a:solidFill>
                <a:latin typeface="Arial"/>
              </a:rPr>
              <a:t>. The Easter Rising </a:t>
            </a:r>
            <a:r>
              <a:rPr lang="en-US" sz="2500">
                <a:solidFill>
                  <a:srgbClr val="000000"/>
                </a:solidFill>
                <a:latin typeface="Arial Bold"/>
              </a:rPr>
              <a:t>paved the way for Irish independence and all that has resulted from it over the past century</a:t>
            </a:r>
            <a:r>
              <a:rPr lang="en-US" sz="2500">
                <a:solidFill>
                  <a:srgbClr val="000000"/>
                </a:solidFill>
                <a:latin typeface="Arial"/>
              </a:rPr>
              <a:t>.</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C1C1"/>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FF0000"/>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900000"/>
            </a:solidFill>
          </p:spPr>
        </p:sp>
      </p:grpSp>
      <p:grpSp>
        <p:nvGrpSpPr>
          <p:cNvPr name="Group 6" id="6"/>
          <p:cNvGrpSpPr/>
          <p:nvPr/>
        </p:nvGrpSpPr>
        <p:grpSpPr>
          <a:xfrm rot="0">
            <a:off x="12830785" y="9702836"/>
            <a:ext cx="4108475" cy="584164"/>
            <a:chOff x="0" y="0"/>
            <a:chExt cx="5477966" cy="778885"/>
          </a:xfrm>
        </p:grpSpPr>
        <p:sp>
          <p:nvSpPr>
            <p:cNvPr name="Freeform 7" id="7"/>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C00000"/>
                  </a:solidFill>
                  <a:latin typeface="Arial"/>
                </a:rPr>
                <a:t>@MsDoorley</a:t>
              </a:r>
            </a:p>
          </p:txBody>
        </p:sp>
      </p:grpSp>
      <p:sp>
        <p:nvSpPr>
          <p:cNvPr name="Freeform 10" id="10"/>
          <p:cNvSpPr/>
          <p:nvPr/>
        </p:nvSpPr>
        <p:spPr>
          <a:xfrm flipH="false" flipV="false" rot="0">
            <a:off x="685800" y="0"/>
            <a:ext cx="8001000" cy="5875633"/>
          </a:xfrm>
          <a:custGeom>
            <a:avLst/>
            <a:gdLst/>
            <a:ahLst/>
            <a:cxnLst/>
            <a:rect r="r" b="b" t="t" l="l"/>
            <a:pathLst>
              <a:path h="5875633" w="8001000">
                <a:moveTo>
                  <a:pt x="0" y="0"/>
                </a:moveTo>
                <a:lnTo>
                  <a:pt x="8001000" y="0"/>
                </a:lnTo>
                <a:lnTo>
                  <a:pt x="8001000" y="5875633"/>
                </a:lnTo>
                <a:lnTo>
                  <a:pt x="0" y="5875633"/>
                </a:lnTo>
                <a:lnTo>
                  <a:pt x="0" y="0"/>
                </a:lnTo>
                <a:close/>
              </a:path>
            </a:pathLst>
          </a:custGeom>
          <a:blipFill>
            <a:blip r:embed="rId6"/>
            <a:stretch>
              <a:fillRect l="0" t="0" r="0" b="0"/>
            </a:stretch>
          </a:blipFill>
        </p:spPr>
      </p:sp>
      <p:sp>
        <p:nvSpPr>
          <p:cNvPr name="Freeform 11" id="11"/>
          <p:cNvSpPr/>
          <p:nvPr/>
        </p:nvSpPr>
        <p:spPr>
          <a:xfrm flipH="false" flipV="false" rot="0">
            <a:off x="8686800" y="3149849"/>
            <a:ext cx="8252460" cy="6552988"/>
          </a:xfrm>
          <a:custGeom>
            <a:avLst/>
            <a:gdLst/>
            <a:ahLst/>
            <a:cxnLst/>
            <a:rect r="r" b="b" t="t" l="l"/>
            <a:pathLst>
              <a:path h="6552988" w="8252460">
                <a:moveTo>
                  <a:pt x="0" y="0"/>
                </a:moveTo>
                <a:lnTo>
                  <a:pt x="8252460" y="0"/>
                </a:lnTo>
                <a:lnTo>
                  <a:pt x="8252460" y="6552987"/>
                </a:lnTo>
                <a:lnTo>
                  <a:pt x="0" y="6552987"/>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221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commemoration.</a:t>
            </a:r>
          </a:p>
          <a:p>
            <a:pPr algn="l" marL="539749" indent="-269875" lvl="1">
              <a:lnSpc>
                <a:spcPts val="3499"/>
              </a:lnSpc>
              <a:buAutoNum type="arabicPeriod" startAt="1"/>
            </a:pPr>
            <a:r>
              <a:rPr lang="en-US" sz="2499">
                <a:solidFill>
                  <a:srgbClr val="0DA33B"/>
                </a:solidFill>
                <a:latin typeface="Arial"/>
              </a:rPr>
              <a:t>Why was the Rising commemorated in 2016?</a:t>
            </a:r>
          </a:p>
          <a:p>
            <a:pPr algn="l" marL="539749" indent="-269875" lvl="1">
              <a:lnSpc>
                <a:spcPts val="3499"/>
              </a:lnSpc>
              <a:buAutoNum type="arabicPeriod" startAt="1"/>
            </a:pPr>
            <a:r>
              <a:rPr lang="en-US" sz="2499">
                <a:solidFill>
                  <a:srgbClr val="0DA33B"/>
                </a:solidFill>
                <a:latin typeface="Arial"/>
              </a:rPr>
              <a:t>Do you think there might be any downsides in commemorating 1916?</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8" id="8"/>
          <p:cNvSpPr txBox="true"/>
          <p:nvPr/>
        </p:nvSpPr>
        <p:spPr>
          <a:xfrm rot="0">
            <a:off x="1028700" y="2139949"/>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2.2 INVESTIGATE </a:t>
            </a:r>
            <a:r>
              <a:rPr lang="en-US" sz="2500">
                <a:solidFill>
                  <a:srgbClr val="000000"/>
                </a:solidFill>
                <a:latin typeface="Arial"/>
              </a:rPr>
              <a:t>the role and significance of two leaders involved in the parliamentary tradition in Irish politics</a:t>
            </a:r>
          </a:p>
          <a:p>
            <a:pPr algn="l">
              <a:lnSpc>
                <a:spcPts val="3500"/>
              </a:lnSpc>
            </a:pPr>
            <a:r>
              <a:rPr lang="en-US" sz="2500">
                <a:solidFill>
                  <a:srgbClr val="000000"/>
                </a:solidFill>
                <a:latin typeface="Arial Bold"/>
              </a:rPr>
              <a:t>2.4 EXAMINE </a:t>
            </a:r>
            <a:r>
              <a:rPr lang="en-US" sz="2500">
                <a:solidFill>
                  <a:srgbClr val="000000"/>
                </a:solidFill>
                <a:latin typeface="Arial"/>
              </a:rPr>
              <a:t>the rise and impact of nationalism and unionism in Ireland, including key events between 1911 and 1923</a:t>
            </a:r>
          </a:p>
          <a:p>
            <a:pPr algn="l">
              <a:lnSpc>
                <a:spcPts val="3500"/>
              </a:lnSpc>
            </a:pPr>
            <a:r>
              <a:rPr lang="en-US" sz="2500">
                <a:solidFill>
                  <a:srgbClr val="000000"/>
                </a:solidFill>
                <a:latin typeface="Arial Bold"/>
              </a:rPr>
              <a:t>2.5 IDENTIFY </a:t>
            </a:r>
            <a:r>
              <a:rPr lang="en-US" sz="2500">
                <a:solidFill>
                  <a:srgbClr val="000000"/>
                </a:solidFill>
                <a:latin typeface="Arial"/>
              </a:rPr>
              <a:t>the causes, course and consequences of the Northern Ireland Troubles and their impact on North- South and Anglo-Irish relations</a:t>
            </a:r>
          </a:p>
          <a:p>
            <a:pPr algn="l">
              <a:lnSpc>
                <a:spcPts val="3500"/>
              </a:lnSpc>
            </a:pPr>
            <a:r>
              <a:rPr lang="en-US" sz="2500">
                <a:solidFill>
                  <a:srgbClr val="000000"/>
                </a:solidFill>
                <a:latin typeface="Arial Bold"/>
              </a:rPr>
              <a:t>2.10 EXAMINE </a:t>
            </a:r>
            <a:r>
              <a:rPr lang="en-US" sz="2500">
                <a:solidFill>
                  <a:srgbClr val="000000"/>
                </a:solidFill>
                <a:latin typeface="Arial"/>
              </a:rPr>
              <a:t>how one sporting, cultural or social movement impacted on Irish life</a:t>
            </a:r>
          </a:p>
          <a:p>
            <a:pPr algn="l">
              <a:lnSpc>
                <a:spcPts val="3500"/>
              </a:lnSpc>
            </a:pPr>
            <a:r>
              <a:rPr lang="en-US" sz="2500">
                <a:solidFill>
                  <a:srgbClr val="000000"/>
                </a:solidFill>
                <a:latin typeface="Arial Bold"/>
              </a:rPr>
              <a:t>1.1 DEVELOP </a:t>
            </a:r>
            <a:r>
              <a:rPr lang="en-US" sz="2500">
                <a:solidFill>
                  <a:srgbClr val="000000"/>
                </a:solidFill>
                <a:latin typeface="Arial"/>
              </a:rPr>
              <a:t>a sense of historical empathy by viewing people, issues and events encountered in their study of the past in their historical context</a:t>
            </a:r>
          </a:p>
          <a:p>
            <a:pPr algn="l">
              <a:lnSpc>
                <a:spcPts val="3500"/>
              </a:lnSpc>
            </a:pPr>
            <a:r>
              <a:rPr lang="en-US" sz="2500">
                <a:solidFill>
                  <a:srgbClr val="000000"/>
                </a:solidFill>
                <a:latin typeface="Arial Bold"/>
              </a:rPr>
              <a:t>1.2 CONSIDER </a:t>
            </a:r>
            <a:r>
              <a:rPr lang="en-US" sz="2500">
                <a:solidFill>
                  <a:srgbClr val="000000"/>
                </a:solidFill>
                <a:latin typeface="Arial"/>
              </a:rPr>
              <a:t>contentious or controversial issues in history from more than one perspective and </a:t>
            </a:r>
            <a:r>
              <a:rPr lang="en-US" sz="2500">
                <a:solidFill>
                  <a:srgbClr val="000000"/>
                </a:solidFill>
                <a:latin typeface="Arial Bold"/>
              </a:rPr>
              <a:t>DISCUSS</a:t>
            </a:r>
            <a:r>
              <a:rPr lang="en-US" sz="2500">
                <a:solidFill>
                  <a:srgbClr val="000000"/>
                </a:solidFill>
                <a:latin typeface="Arial"/>
              </a:rPr>
              <a:t> the historical roots of a contentious or controversial issue or theme in the contemporary world</a:t>
            </a:r>
          </a:p>
          <a:p>
            <a:pPr algn="l">
              <a:lnSpc>
                <a:spcPts val="3500"/>
              </a:lnSpc>
            </a:pPr>
            <a:r>
              <a:rPr lang="en-US" sz="2500">
                <a:solidFill>
                  <a:srgbClr val="000000"/>
                </a:solidFill>
                <a:latin typeface="Arial Bold"/>
              </a:rPr>
              <a:t>1.3 APPRECIATE </a:t>
            </a:r>
            <a:r>
              <a:rPr lang="en-US" sz="2500">
                <a:solidFill>
                  <a:srgbClr val="000000"/>
                </a:solidFill>
                <a:latin typeface="Arial"/>
              </a:rPr>
              <a:t>their cultural inheritance through recognising historically significant places and buildings and </a:t>
            </a:r>
            <a:r>
              <a:rPr lang="en-US" sz="2500">
                <a:solidFill>
                  <a:srgbClr val="000000"/>
                </a:solidFill>
                <a:latin typeface="Arial Bold"/>
              </a:rPr>
              <a:t>DISCUSSING</a:t>
            </a:r>
            <a:r>
              <a:rPr lang="en-US" sz="2500">
                <a:solidFill>
                  <a:srgbClr val="000000"/>
                </a:solidFill>
                <a:latin typeface="Arial"/>
              </a:rPr>
              <a:t> why historical personalities, events and issues are commemorated</a:t>
            </a:r>
          </a:p>
          <a:p>
            <a:pPr algn="l">
              <a:lnSpc>
                <a:spcPts val="3500"/>
              </a:lnSpc>
            </a:pPr>
            <a:r>
              <a:rPr lang="en-US" sz="2500">
                <a:solidFill>
                  <a:srgbClr val="000000"/>
                </a:solidFill>
                <a:latin typeface="Arial Bold"/>
              </a:rPr>
              <a:t>1.4 DEMONSTRATE </a:t>
            </a:r>
            <a:r>
              <a:rPr lang="en-US" sz="2500">
                <a:solidFill>
                  <a:srgbClr val="000000"/>
                </a:solidFill>
                <a:latin typeface="Arial"/>
              </a:rPr>
              <a:t>awareness of historical concepts, such as source and evidence; fact and opinion; viewpoint and objectivity; cause and consequence; change and continuity; time and space</a:t>
            </a:r>
          </a:p>
          <a:p>
            <a:pPr algn="l">
              <a:lnSpc>
                <a:spcPts val="3500"/>
              </a:lnSpc>
            </a:pPr>
            <a:r>
              <a:rPr lang="en-US" sz="2500">
                <a:solidFill>
                  <a:srgbClr val="000000"/>
                </a:solidFill>
                <a:latin typeface="Arial Bold"/>
              </a:rPr>
              <a:t>1.7 DEVELOP </a:t>
            </a:r>
            <a:r>
              <a:rPr lang="en-US" sz="2500">
                <a:solidFill>
                  <a:srgbClr val="000000"/>
                </a:solidFill>
                <a:latin typeface="Arial"/>
              </a:rPr>
              <a:t>historical judgements based on evidence about personalities, issues and events in the past, showing awareness of historical significance</a:t>
            </a:r>
          </a:p>
        </p:txBody>
      </p:sp>
      <p:sp>
        <p:nvSpPr>
          <p:cNvPr name="TextBox 9" id="9"/>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826185"/>
            <a:ext cx="18288000" cy="949325"/>
          </a:xfrm>
          <a:prstGeom prst="rect">
            <a:avLst/>
          </a:prstGeom>
        </p:spPr>
        <p:txBody>
          <a:bodyPr anchor="t" rtlCol="false" tIns="0" lIns="0" bIns="0" rIns="0">
            <a:spAutoFit/>
          </a:bodyPr>
          <a:lstStyle/>
          <a:p>
            <a:pPr algn="ctr">
              <a:lnSpc>
                <a:spcPts val="6999"/>
              </a:lnSpc>
            </a:pPr>
            <a:r>
              <a:rPr lang="en-US" sz="4999" spc="224">
                <a:solidFill>
                  <a:srgbClr val="0DA33B"/>
                </a:solidFill>
                <a:latin typeface="Arial Bold"/>
              </a:rPr>
              <a:t>20.5: THE RISE OF SINN FÉIN AND THE FIRST DÁIL</a:t>
            </a:r>
          </a:p>
        </p:txBody>
      </p:sp>
      <p:sp>
        <p:nvSpPr>
          <p:cNvPr name="TextBox 4" id="4"/>
          <p:cNvSpPr txBox="true"/>
          <p:nvPr/>
        </p:nvSpPr>
        <p:spPr>
          <a:xfrm rot="0">
            <a:off x="175903" y="4027797"/>
            <a:ext cx="17936195" cy="746125"/>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rPr>
              <a:t>20.5: the rise of sinn féin and the first dáil</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Rise of Sinn Féin</a:t>
            </a:r>
          </a:p>
        </p:txBody>
      </p:sp>
      <p:sp>
        <p:nvSpPr>
          <p:cNvPr name="TextBox 12" id="12"/>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Sinn Féin was given recognition and </a:t>
            </a:r>
            <a:r>
              <a:rPr lang="en-US" sz="2500">
                <a:solidFill>
                  <a:srgbClr val="000000"/>
                </a:solidFill>
                <a:latin typeface="Arial Bold"/>
              </a:rPr>
              <a:t>credit for the Easter Rising </a:t>
            </a:r>
            <a:r>
              <a:rPr lang="en-US" sz="2500">
                <a:solidFill>
                  <a:srgbClr val="000000"/>
                </a:solidFill>
                <a:latin typeface="Arial"/>
              </a:rPr>
              <a:t>in the newspaper at the time.</a:t>
            </a:r>
          </a:p>
          <a:p>
            <a:pPr algn="l" marL="539754" indent="-269877" lvl="1">
              <a:lnSpc>
                <a:spcPts val="3500"/>
              </a:lnSpc>
              <a:buFont typeface="Arial"/>
              <a:buChar char="•"/>
            </a:pPr>
            <a:r>
              <a:rPr lang="en-US" sz="2500">
                <a:solidFill>
                  <a:srgbClr val="000000"/>
                </a:solidFill>
                <a:latin typeface="Arial"/>
              </a:rPr>
              <a:t>In 1918 the electorate was expanded to all men over the age of 21, and for the first time, women over the age of 30 who owned property. Many of these </a:t>
            </a:r>
            <a:r>
              <a:rPr lang="en-US" sz="2500">
                <a:solidFill>
                  <a:srgbClr val="000000"/>
                </a:solidFill>
                <a:latin typeface="Arial"/>
              </a:rPr>
              <a:t>younger people became drawn to the party, feeling that the Irish Parliamentary Party (IPP) was outdated.</a:t>
            </a:r>
          </a:p>
          <a:p>
            <a:pPr algn="l" marL="539754" indent="-269877" lvl="1">
              <a:lnSpc>
                <a:spcPts val="3500"/>
              </a:lnSpc>
              <a:buFont typeface="Arial"/>
              <a:buChar char="•"/>
            </a:pPr>
            <a:r>
              <a:rPr lang="en-US" sz="2500">
                <a:solidFill>
                  <a:srgbClr val="000000"/>
                </a:solidFill>
                <a:latin typeface="Arial"/>
              </a:rPr>
              <a:t>People were </a:t>
            </a:r>
            <a:r>
              <a:rPr lang="en-US" sz="2500">
                <a:solidFill>
                  <a:srgbClr val="000000"/>
                </a:solidFill>
                <a:latin typeface="Arial Bold"/>
              </a:rPr>
              <a:t>angered by the execution of the Rising leaders </a:t>
            </a:r>
            <a:r>
              <a:rPr lang="en-US" sz="2500">
                <a:solidFill>
                  <a:srgbClr val="000000"/>
                </a:solidFill>
                <a:latin typeface="Arial"/>
              </a:rPr>
              <a:t>and became convinced that </a:t>
            </a:r>
            <a:r>
              <a:rPr lang="en-US" sz="2500">
                <a:solidFill>
                  <a:srgbClr val="000000"/>
                </a:solidFill>
                <a:latin typeface="Arial Bold"/>
              </a:rPr>
              <a:t>Home Rule would not be enough</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Sinn Féin changed its aims in 1917 to: </a:t>
            </a:r>
            <a:r>
              <a:rPr lang="en-US" sz="2500">
                <a:solidFill>
                  <a:srgbClr val="000000"/>
                </a:solidFill>
                <a:latin typeface="Arial Bold"/>
              </a:rPr>
              <a:t>achieving the international recognition of Ireland as an independent Irish Republic</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Sinn Féin won </a:t>
            </a:r>
            <a:r>
              <a:rPr lang="en-US" sz="2500">
                <a:solidFill>
                  <a:srgbClr val="000000"/>
                </a:solidFill>
                <a:latin typeface="Arial Bold"/>
              </a:rPr>
              <a:t>by-elections</a:t>
            </a:r>
            <a:r>
              <a:rPr lang="en-US" sz="2500">
                <a:solidFill>
                  <a:srgbClr val="000000"/>
                </a:solidFill>
                <a:latin typeface="Arial"/>
              </a:rPr>
              <a:t> in 1917 and 1918, filling seats that were empty due to retirements and deaths during World War I.</a:t>
            </a:r>
          </a:p>
          <a:p>
            <a:pPr algn="l" marL="539754" indent="-269877" lvl="1">
              <a:lnSpc>
                <a:spcPts val="3500"/>
              </a:lnSpc>
              <a:buFont typeface="Arial"/>
              <a:buChar char="•"/>
            </a:pPr>
            <a:r>
              <a:rPr lang="en-US" sz="2500">
                <a:solidFill>
                  <a:srgbClr val="000000"/>
                </a:solidFill>
                <a:latin typeface="Arial Bold"/>
              </a:rPr>
              <a:t>Éamon de Valera </a:t>
            </a:r>
            <a:r>
              <a:rPr lang="en-US" sz="2500">
                <a:solidFill>
                  <a:srgbClr val="000000"/>
                </a:solidFill>
                <a:latin typeface="Arial"/>
              </a:rPr>
              <a:t>took over from </a:t>
            </a:r>
            <a:r>
              <a:rPr lang="en-US" sz="2500">
                <a:solidFill>
                  <a:srgbClr val="000000"/>
                </a:solidFill>
                <a:latin typeface="Arial Bold"/>
              </a:rPr>
              <a:t>Arthur Griffith </a:t>
            </a:r>
            <a:r>
              <a:rPr lang="en-US" sz="2500">
                <a:solidFill>
                  <a:srgbClr val="000000"/>
                </a:solidFill>
                <a:latin typeface="Arial"/>
              </a:rPr>
              <a:t>as Sinn Féin leader in 1917 and was the </a:t>
            </a:r>
            <a:r>
              <a:rPr lang="en-US" sz="2500">
                <a:solidFill>
                  <a:srgbClr val="000000"/>
                </a:solidFill>
                <a:latin typeface="Arial Bold"/>
              </a:rPr>
              <a:t>only</a:t>
            </a:r>
            <a:r>
              <a:rPr lang="en-US" sz="2500">
                <a:solidFill>
                  <a:srgbClr val="000000"/>
                </a:solidFill>
                <a:latin typeface="Arial"/>
              </a:rPr>
              <a:t> </a:t>
            </a:r>
            <a:r>
              <a:rPr lang="en-US" sz="2500">
                <a:solidFill>
                  <a:srgbClr val="000000"/>
                </a:solidFill>
                <a:latin typeface="Arial Bold"/>
              </a:rPr>
              <a:t>surviving</a:t>
            </a:r>
            <a:r>
              <a:rPr lang="en-US" sz="2500">
                <a:solidFill>
                  <a:srgbClr val="000000"/>
                </a:solidFill>
                <a:latin typeface="Arial"/>
              </a:rPr>
              <a:t> </a:t>
            </a:r>
            <a:r>
              <a:rPr lang="en-US" sz="2500">
                <a:solidFill>
                  <a:srgbClr val="000000"/>
                </a:solidFill>
                <a:latin typeface="Arial Bold"/>
              </a:rPr>
              <a:t>commander</a:t>
            </a:r>
            <a:r>
              <a:rPr lang="en-US" sz="2500">
                <a:solidFill>
                  <a:srgbClr val="000000"/>
                </a:solidFill>
                <a:latin typeface="Arial"/>
              </a:rPr>
              <a:t> from the Easter Rising.</a:t>
            </a:r>
          </a:p>
          <a:p>
            <a:pPr algn="l" marL="539754" indent="-269877" lvl="1">
              <a:lnSpc>
                <a:spcPts val="3500"/>
              </a:lnSpc>
              <a:buFont typeface="Arial"/>
              <a:buChar char="•"/>
            </a:pPr>
            <a:r>
              <a:rPr lang="en-US" sz="2500">
                <a:solidFill>
                  <a:srgbClr val="000000"/>
                </a:solidFill>
                <a:latin typeface="Arial"/>
              </a:rPr>
              <a:t>In 1918, the British government planned to introduce </a:t>
            </a:r>
            <a:r>
              <a:rPr lang="en-US" sz="2500">
                <a:solidFill>
                  <a:srgbClr val="000000"/>
                </a:solidFill>
                <a:latin typeface="Arial Bold"/>
              </a:rPr>
              <a:t>conscription</a:t>
            </a:r>
            <a:r>
              <a:rPr lang="en-US" sz="2500">
                <a:solidFill>
                  <a:srgbClr val="000000"/>
                </a:solidFill>
                <a:latin typeface="Arial"/>
              </a:rPr>
              <a:t> to Ireland, causing the </a:t>
            </a:r>
            <a:r>
              <a:rPr lang="en-US" sz="2500">
                <a:solidFill>
                  <a:srgbClr val="000000"/>
                </a:solidFill>
                <a:latin typeface="Arial Bold"/>
              </a:rPr>
              <a:t>Conscription Crisis</a:t>
            </a:r>
            <a:r>
              <a:rPr lang="en-US" sz="2500">
                <a:solidFill>
                  <a:srgbClr val="000000"/>
                </a:solidFill>
                <a:latin typeface="Arial"/>
              </a:rPr>
              <a:t>. </a:t>
            </a:r>
            <a:r>
              <a:rPr lang="en-US" sz="2500">
                <a:solidFill>
                  <a:srgbClr val="000000"/>
                </a:solidFill>
                <a:latin typeface="Arial Bold"/>
              </a:rPr>
              <a:t>Conscription</a:t>
            </a:r>
            <a:r>
              <a:rPr lang="en-US" sz="2500">
                <a:solidFill>
                  <a:srgbClr val="000000"/>
                </a:solidFill>
                <a:latin typeface="Arial"/>
              </a:rPr>
              <a:t> </a:t>
            </a:r>
            <a:r>
              <a:rPr lang="en-US" sz="2500" u="sng">
                <a:solidFill>
                  <a:srgbClr val="000000"/>
                </a:solidFill>
                <a:latin typeface="Arial"/>
              </a:rPr>
              <a:t>is when it is made compulsory for men aged 18 and over to join the military for a period of time</a:t>
            </a:r>
            <a:r>
              <a:rPr lang="en-US" sz="2500">
                <a:solidFill>
                  <a:srgbClr val="000000"/>
                </a:solidFill>
                <a:latin typeface="Arial"/>
              </a:rPr>
              <a:t>. All Irish parties opposed it but Sinn Féin managed their opposition well through propaganda.</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German Plot</a:t>
            </a:r>
            <a:r>
              <a:rPr lang="en-US" sz="2500">
                <a:solidFill>
                  <a:srgbClr val="000000"/>
                </a:solidFill>
                <a:latin typeface="Arial"/>
              </a:rPr>
              <a:t> was when members of Sinn Féin were arrested by the British government for allegedly plotting with the Germans – there was no evidence so the British were forced to do a U-turn.</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2988850" y="0"/>
            <a:ext cx="3950410" cy="5071613"/>
          </a:xfrm>
          <a:custGeom>
            <a:avLst/>
            <a:gdLst/>
            <a:ahLst/>
            <a:cxnLst/>
            <a:rect r="r" b="b" t="t" l="l"/>
            <a:pathLst>
              <a:path h="5071613" w="3950410">
                <a:moveTo>
                  <a:pt x="0" y="0"/>
                </a:moveTo>
                <a:lnTo>
                  <a:pt x="3950410" y="0"/>
                </a:lnTo>
                <a:lnTo>
                  <a:pt x="3950410" y="5071613"/>
                </a:lnTo>
                <a:lnTo>
                  <a:pt x="0" y="5071613"/>
                </a:lnTo>
                <a:lnTo>
                  <a:pt x="0" y="0"/>
                </a:lnTo>
                <a:close/>
              </a:path>
            </a:pathLst>
          </a:custGeom>
          <a:blipFill>
            <a:blip r:embed="rId6"/>
            <a:stretch>
              <a:fillRect l="0" t="0" r="0" b="0"/>
            </a:stretch>
          </a:blipFill>
        </p:spPr>
      </p:sp>
      <p:sp>
        <p:nvSpPr>
          <p:cNvPr name="Freeform 11" id="11"/>
          <p:cNvSpPr/>
          <p:nvPr/>
        </p:nvSpPr>
        <p:spPr>
          <a:xfrm flipH="false" flipV="false" rot="0">
            <a:off x="9144000" y="4808532"/>
            <a:ext cx="3844850" cy="4916779"/>
          </a:xfrm>
          <a:custGeom>
            <a:avLst/>
            <a:gdLst/>
            <a:ahLst/>
            <a:cxnLst/>
            <a:rect r="r" b="b" t="t" l="l"/>
            <a:pathLst>
              <a:path h="4916779" w="3844850">
                <a:moveTo>
                  <a:pt x="0" y="0"/>
                </a:moveTo>
                <a:lnTo>
                  <a:pt x="3844850" y="0"/>
                </a:lnTo>
                <a:lnTo>
                  <a:pt x="3844850" y="4916779"/>
                </a:lnTo>
                <a:lnTo>
                  <a:pt x="0" y="4916779"/>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1918 General Election</a:t>
            </a:r>
          </a:p>
        </p:txBody>
      </p:sp>
      <p:sp>
        <p:nvSpPr>
          <p:cNvPr name="TextBox 14" id="14"/>
          <p:cNvSpPr txBox="true"/>
          <p:nvPr/>
        </p:nvSpPr>
        <p:spPr>
          <a:xfrm rot="0">
            <a:off x="1028700" y="1838325"/>
            <a:ext cx="8115300"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 general election was held in December 1918 after the war ended. </a:t>
            </a:r>
            <a:r>
              <a:rPr lang="en-US" sz="2500">
                <a:solidFill>
                  <a:srgbClr val="000000"/>
                </a:solidFill>
                <a:latin typeface="Arial"/>
              </a:rPr>
              <a:t>Of the 105 seats in Ireland, </a:t>
            </a:r>
            <a:r>
              <a:rPr lang="en-US" sz="2500">
                <a:solidFill>
                  <a:srgbClr val="000000"/>
                </a:solidFill>
                <a:latin typeface="Arial Bold"/>
              </a:rPr>
              <a:t>Sinn Féin won 73</a:t>
            </a:r>
            <a:r>
              <a:rPr lang="en-US" sz="2500">
                <a:solidFill>
                  <a:srgbClr val="000000"/>
                </a:solidFill>
                <a:latin typeface="Arial"/>
              </a:rPr>
              <a:t>, </a:t>
            </a:r>
            <a:r>
              <a:rPr lang="en-US" sz="2500">
                <a:solidFill>
                  <a:srgbClr val="000000"/>
                </a:solidFill>
                <a:latin typeface="Arial Bold"/>
              </a:rPr>
              <a:t>Unionists won 23 </a:t>
            </a:r>
            <a:r>
              <a:rPr lang="en-US" sz="2500">
                <a:solidFill>
                  <a:srgbClr val="000000"/>
                </a:solidFill>
                <a:latin typeface="Arial"/>
              </a:rPr>
              <a:t>and </a:t>
            </a:r>
            <a:r>
              <a:rPr lang="en-US" sz="2500">
                <a:solidFill>
                  <a:srgbClr val="000000"/>
                </a:solidFill>
                <a:latin typeface="Arial Bold"/>
              </a:rPr>
              <a:t>IPP won 6</a:t>
            </a:r>
            <a:r>
              <a:rPr lang="en-US" sz="2500">
                <a:solidFill>
                  <a:srgbClr val="000000"/>
                </a:solidFill>
                <a:latin typeface="Arial"/>
              </a:rPr>
              <a:t>. These election results made it clear that people no longer wanted a Home Rule parliament but rather </a:t>
            </a:r>
            <a:r>
              <a:rPr lang="en-US" sz="2500">
                <a:solidFill>
                  <a:srgbClr val="000000"/>
                </a:solidFill>
                <a:latin typeface="Arial Bold"/>
              </a:rPr>
              <a:t>a republic with full independence from Britain</a:t>
            </a:r>
            <a:r>
              <a:rPr lang="en-US" sz="2500">
                <a:solidFill>
                  <a:srgbClr val="000000"/>
                </a:solidFill>
                <a:latin typeface="Arial"/>
              </a:rPr>
              <a:t>. Sinn Féin decided to </a:t>
            </a:r>
            <a:r>
              <a:rPr lang="en-US" sz="2500">
                <a:solidFill>
                  <a:srgbClr val="000000"/>
                </a:solidFill>
                <a:latin typeface="Arial Bold"/>
              </a:rPr>
              <a:t>abstain</a:t>
            </a:r>
            <a:r>
              <a:rPr lang="en-US" sz="2500">
                <a:solidFill>
                  <a:srgbClr val="000000"/>
                </a:solidFill>
                <a:latin typeface="Arial"/>
              </a:rPr>
              <a:t> from the parliament in Westminster and to </a:t>
            </a:r>
            <a:r>
              <a:rPr lang="en-US" sz="2500">
                <a:solidFill>
                  <a:srgbClr val="000000"/>
                </a:solidFill>
                <a:latin typeface="Arial Bold"/>
              </a:rPr>
              <a:t>form a government in Dublin </a:t>
            </a:r>
            <a:r>
              <a:rPr lang="en-US" sz="2500">
                <a:solidFill>
                  <a:srgbClr val="000000"/>
                </a:solidFill>
                <a:latin typeface="Arial"/>
              </a:rPr>
              <a:t>instead. The Sinn Féin MPs called themselves </a:t>
            </a:r>
            <a:r>
              <a:rPr lang="en-US" sz="2500">
                <a:solidFill>
                  <a:srgbClr val="000000"/>
                </a:solidFill>
                <a:latin typeface="Arial Bold"/>
              </a:rPr>
              <a:t>teachtaí dála </a:t>
            </a:r>
            <a:r>
              <a:rPr lang="en-US" sz="2500">
                <a:solidFill>
                  <a:srgbClr val="000000"/>
                </a:solidFill>
                <a:latin typeface="Arial"/>
              </a:rPr>
              <a:t>(</a:t>
            </a:r>
            <a:r>
              <a:rPr lang="en-US" sz="2500">
                <a:solidFill>
                  <a:srgbClr val="000000"/>
                </a:solidFill>
                <a:latin typeface="Arial Bold"/>
              </a:rPr>
              <a:t>TDs</a:t>
            </a:r>
            <a:r>
              <a:rPr lang="en-US" sz="2500">
                <a:solidFill>
                  <a:srgbClr val="000000"/>
                </a:solidFill>
                <a:latin typeface="Arial"/>
              </a:rPr>
              <a:t>).</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First Dáil</a:t>
            </a:r>
          </a:p>
        </p:txBody>
      </p:sp>
      <p:sp>
        <p:nvSpPr>
          <p:cNvPr name="TextBox 12" id="12"/>
          <p:cNvSpPr txBox="true"/>
          <p:nvPr/>
        </p:nvSpPr>
        <p:spPr>
          <a:xfrm rot="0">
            <a:off x="1028700" y="1838325"/>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Sinn Féin formed a government in Dublin in the </a:t>
            </a:r>
            <a:r>
              <a:rPr lang="en-US" sz="2500">
                <a:solidFill>
                  <a:srgbClr val="000000"/>
                </a:solidFill>
                <a:latin typeface="Arial Bold"/>
              </a:rPr>
              <a:t>Mansion House</a:t>
            </a:r>
            <a:r>
              <a:rPr lang="en-US" sz="2500">
                <a:solidFill>
                  <a:srgbClr val="000000"/>
                </a:solidFill>
                <a:latin typeface="Arial"/>
              </a:rPr>
              <a:t>, Dawson St, </a:t>
            </a:r>
            <a:r>
              <a:rPr lang="en-US" sz="2500">
                <a:solidFill>
                  <a:srgbClr val="000000"/>
                </a:solidFill>
                <a:latin typeface="Arial Bold"/>
              </a:rPr>
              <a:t>on 21st January 1919</a:t>
            </a:r>
            <a:r>
              <a:rPr lang="en-US" sz="2500">
                <a:solidFill>
                  <a:srgbClr val="000000"/>
                </a:solidFill>
                <a:latin typeface="Arial"/>
              </a:rPr>
              <a:t>. They named it </a:t>
            </a:r>
            <a:r>
              <a:rPr lang="en-US" sz="2500">
                <a:solidFill>
                  <a:srgbClr val="000000"/>
                </a:solidFill>
                <a:latin typeface="Arial Bold"/>
              </a:rPr>
              <a:t>Dáil Éireann </a:t>
            </a:r>
            <a:r>
              <a:rPr lang="en-US" sz="2500">
                <a:solidFill>
                  <a:srgbClr val="000000"/>
                </a:solidFill>
                <a:latin typeface="Arial"/>
              </a:rPr>
              <a:t>(‘meeting of Ireland’). At the first meeting, only </a:t>
            </a:r>
            <a:r>
              <a:rPr lang="en-US" sz="2500">
                <a:solidFill>
                  <a:srgbClr val="000000"/>
                </a:solidFill>
                <a:latin typeface="Arial Bold"/>
              </a:rPr>
              <a:t>27 TDs </a:t>
            </a:r>
            <a:r>
              <a:rPr lang="en-US" sz="2500">
                <a:solidFill>
                  <a:srgbClr val="000000"/>
                </a:solidFill>
                <a:latin typeface="Arial"/>
              </a:rPr>
              <a:t>were present because the remainder were in jail or on the run. The Irish Parliamentary Party and the Unionists refused to attend. </a:t>
            </a:r>
            <a:r>
              <a:rPr lang="en-US" sz="2500">
                <a:solidFill>
                  <a:srgbClr val="000000"/>
                </a:solidFill>
                <a:latin typeface="Arial Bold"/>
              </a:rPr>
              <a:t>Cathal Brugha </a:t>
            </a:r>
            <a:r>
              <a:rPr lang="en-US" sz="2500">
                <a:solidFill>
                  <a:srgbClr val="000000"/>
                </a:solidFill>
                <a:latin typeface="Arial"/>
              </a:rPr>
              <a:t>was chosen as president of the Dáil due to Griffith and de Valera being in jail. </a:t>
            </a:r>
            <a:r>
              <a:rPr lang="en-US" sz="2500">
                <a:solidFill>
                  <a:srgbClr val="000000"/>
                </a:solidFill>
                <a:latin typeface="Arial"/>
              </a:rPr>
              <a:t>At its first meeting, the Dáil issued a </a:t>
            </a:r>
            <a:r>
              <a:rPr lang="en-US" sz="2500">
                <a:solidFill>
                  <a:srgbClr val="000000"/>
                </a:solidFill>
                <a:latin typeface="Arial Bold"/>
              </a:rPr>
              <a:t>Declaration of Independence</a:t>
            </a:r>
            <a:r>
              <a:rPr lang="en-US" sz="2500">
                <a:solidFill>
                  <a:srgbClr val="000000"/>
                </a:solidFill>
                <a:latin typeface="Arial"/>
              </a:rPr>
              <a:t>, saying that they would establish ‘</a:t>
            </a:r>
            <a:r>
              <a:rPr lang="en-US" sz="2500">
                <a:solidFill>
                  <a:srgbClr val="000000"/>
                </a:solidFill>
                <a:latin typeface="Arial Italics"/>
              </a:rPr>
              <a:t>an Irish Republic and pledge ourselves and our people to make this declaration effective by every means at our command’.</a:t>
            </a:r>
          </a:p>
          <a:p>
            <a:pPr algn="l">
              <a:lnSpc>
                <a:spcPts val="3500"/>
              </a:lnSpc>
            </a:pPr>
            <a:r>
              <a:rPr lang="en-US" sz="2500">
                <a:solidFill>
                  <a:srgbClr val="000000"/>
                </a:solidFill>
                <a:latin typeface="Arial"/>
              </a:rPr>
              <a:t>At an April meeting, when more TDs were present after being released (or escaped) from jail, the new ministers were selected.</a:t>
            </a:r>
          </a:p>
          <a:p>
            <a:pPr algn="l">
              <a:lnSpc>
                <a:spcPts val="3500"/>
              </a:lnSpc>
            </a:pPr>
            <a:r>
              <a:rPr lang="en-US" sz="2500">
                <a:solidFill>
                  <a:srgbClr val="000000"/>
                </a:solidFill>
                <a:latin typeface="Arial"/>
              </a:rPr>
              <a:t>The Sinn Féin government began to make changes in Ireland to try to establish control.</a:t>
            </a:r>
          </a:p>
          <a:p>
            <a:pPr algn="l" marL="539754" indent="-269877" lvl="1">
              <a:lnSpc>
                <a:spcPts val="3500"/>
              </a:lnSpc>
              <a:buFont typeface="Arial"/>
              <a:buChar char="•"/>
            </a:pPr>
            <a:r>
              <a:rPr lang="en-US" sz="2500">
                <a:solidFill>
                  <a:srgbClr val="000000"/>
                </a:solidFill>
                <a:latin typeface="Arial"/>
              </a:rPr>
              <a:t>They gained control of </a:t>
            </a:r>
            <a:r>
              <a:rPr lang="en-US" sz="2500">
                <a:solidFill>
                  <a:srgbClr val="000000"/>
                </a:solidFill>
                <a:latin typeface="Arial Bold"/>
              </a:rPr>
              <a:t>local government</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They founded </a:t>
            </a:r>
            <a:r>
              <a:rPr lang="en-US" sz="2500">
                <a:solidFill>
                  <a:srgbClr val="000000"/>
                </a:solidFill>
                <a:latin typeface="Arial Bold"/>
              </a:rPr>
              <a:t>Sinn Féin/Dáil courts</a:t>
            </a:r>
            <a:r>
              <a:rPr lang="en-US" sz="2500">
                <a:solidFill>
                  <a:srgbClr val="000000"/>
                </a:solidFill>
                <a:latin typeface="Arial"/>
              </a:rPr>
              <a:t> to deal with people’s court cases and crimes.</a:t>
            </a:r>
          </a:p>
          <a:p>
            <a:pPr algn="l" marL="539754" indent="-269877" lvl="1">
              <a:lnSpc>
                <a:spcPts val="3500"/>
              </a:lnSpc>
              <a:buFont typeface="Arial"/>
              <a:buChar char="•"/>
            </a:pPr>
            <a:r>
              <a:rPr lang="en-US" sz="2500">
                <a:solidFill>
                  <a:srgbClr val="000000"/>
                </a:solidFill>
                <a:latin typeface="Arial"/>
              </a:rPr>
              <a:t>They organised </a:t>
            </a:r>
            <a:r>
              <a:rPr lang="en-US" sz="2500">
                <a:solidFill>
                  <a:srgbClr val="000000"/>
                </a:solidFill>
                <a:latin typeface="Arial Bold"/>
              </a:rPr>
              <a:t>loans</a:t>
            </a:r>
            <a:r>
              <a:rPr lang="en-US" sz="2500">
                <a:solidFill>
                  <a:srgbClr val="000000"/>
                </a:solidFill>
                <a:latin typeface="Arial"/>
              </a:rPr>
              <a:t> to help run the new Dáil. </a:t>
            </a:r>
            <a:r>
              <a:rPr lang="en-US" sz="2500">
                <a:solidFill>
                  <a:srgbClr val="000000"/>
                </a:solidFill>
                <a:latin typeface="Arial Bold"/>
              </a:rPr>
              <a:t>Michael Collins </a:t>
            </a:r>
            <a:r>
              <a:rPr lang="en-US" sz="2500">
                <a:solidFill>
                  <a:srgbClr val="000000"/>
                </a:solidFill>
                <a:latin typeface="Arial"/>
              </a:rPr>
              <a:t>raised a </a:t>
            </a:r>
            <a:r>
              <a:rPr lang="en-US" sz="2500">
                <a:solidFill>
                  <a:srgbClr val="000000"/>
                </a:solidFill>
                <a:latin typeface="Arial Bold"/>
              </a:rPr>
              <a:t>loan from the general public of £300,000</a:t>
            </a:r>
            <a:r>
              <a:rPr lang="en-US" sz="2500">
                <a:solidFill>
                  <a:srgbClr val="000000"/>
                </a:solidFill>
                <a:latin typeface="Arial"/>
              </a:rPr>
              <a:t>. </a:t>
            </a:r>
            <a:r>
              <a:rPr lang="en-US" sz="2500">
                <a:solidFill>
                  <a:srgbClr val="000000"/>
                </a:solidFill>
                <a:latin typeface="Arial Bold"/>
              </a:rPr>
              <a:t>De Valera </a:t>
            </a:r>
            <a:r>
              <a:rPr lang="en-US" sz="2500">
                <a:solidFill>
                  <a:srgbClr val="000000"/>
                </a:solidFill>
                <a:latin typeface="Arial"/>
              </a:rPr>
              <a:t>raised nearly $5 million from supportive </a:t>
            </a:r>
            <a:r>
              <a:rPr lang="en-US" sz="2500">
                <a:solidFill>
                  <a:srgbClr val="000000"/>
                </a:solidFill>
                <a:latin typeface="Arial Bold"/>
              </a:rPr>
              <a:t>Irish emigrants in the US</a:t>
            </a:r>
            <a:r>
              <a:rPr lang="en-US" sz="2500">
                <a:solidFill>
                  <a:srgbClr val="000000"/>
                </a:solidFill>
                <a:latin typeface="Arial"/>
              </a:rPr>
              <a:t>.</a:t>
            </a:r>
          </a:p>
          <a:p>
            <a:pPr algn="l">
              <a:lnSpc>
                <a:spcPts val="3500"/>
              </a:lnSpc>
            </a:pPr>
            <a:r>
              <a:rPr lang="en-US" sz="2500">
                <a:solidFill>
                  <a:srgbClr val="000000"/>
                </a:solidFill>
                <a:latin typeface="Arial"/>
              </a:rPr>
              <a:t>The Dáil was declared </a:t>
            </a:r>
            <a:r>
              <a:rPr lang="en-US" sz="2500">
                <a:solidFill>
                  <a:srgbClr val="000000"/>
                </a:solidFill>
                <a:latin typeface="Arial Bold"/>
              </a:rPr>
              <a:t>illegal</a:t>
            </a:r>
            <a:r>
              <a:rPr lang="en-US" sz="2500">
                <a:solidFill>
                  <a:srgbClr val="000000"/>
                </a:solidFill>
                <a:latin typeface="Arial"/>
              </a:rPr>
              <a:t> by the British government in late 1919. The British parliament passed the </a:t>
            </a:r>
            <a:r>
              <a:rPr lang="en-US" sz="2500">
                <a:solidFill>
                  <a:srgbClr val="000000"/>
                </a:solidFill>
                <a:latin typeface="Arial Bold"/>
              </a:rPr>
              <a:t>Government of Ireland Act 1920 </a:t>
            </a:r>
            <a:r>
              <a:rPr lang="en-US" sz="2500">
                <a:solidFill>
                  <a:srgbClr val="000000"/>
                </a:solidFill>
                <a:latin typeface="Arial"/>
              </a:rPr>
              <a:t>in which there would be a Home Rule Parliament in Ulster and one for the rest of Ireland in Dublin. This Act effectively </a:t>
            </a:r>
            <a:r>
              <a:rPr lang="en-US" sz="2500">
                <a:solidFill>
                  <a:srgbClr val="000000"/>
                </a:solidFill>
                <a:latin typeface="Arial Bold"/>
              </a:rPr>
              <a:t>partitioned</a:t>
            </a:r>
            <a:r>
              <a:rPr lang="en-US" sz="2500">
                <a:solidFill>
                  <a:srgbClr val="000000"/>
                </a:solidFill>
                <a:latin typeface="Arial"/>
              </a:rPr>
              <a:t> the island of Ireland into North Ireland and South Ireland. It was seen as a compromise by the British and Unionists but Sinn Féin rejected it, continuing to demand independence for the whole island.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grpSp>
        <p:nvGrpSpPr>
          <p:cNvPr name="Group 12" id="12"/>
          <p:cNvGrpSpPr/>
          <p:nvPr/>
        </p:nvGrpSpPr>
        <p:grpSpPr>
          <a:xfrm rot="0">
            <a:off x="2798682" y="0"/>
            <a:ext cx="12690635" cy="9725311"/>
            <a:chOff x="0" y="0"/>
            <a:chExt cx="16920847" cy="12967081"/>
          </a:xfrm>
        </p:grpSpPr>
        <p:sp>
          <p:nvSpPr>
            <p:cNvPr name="Freeform 13" id="13"/>
            <p:cNvSpPr/>
            <p:nvPr/>
          </p:nvSpPr>
          <p:spPr>
            <a:xfrm flipH="false" flipV="false" rot="0">
              <a:off x="0" y="0"/>
              <a:ext cx="4161066" cy="5554260"/>
            </a:xfrm>
            <a:custGeom>
              <a:avLst/>
              <a:gdLst/>
              <a:ahLst/>
              <a:cxnLst/>
              <a:rect r="r" b="b" t="t" l="l"/>
              <a:pathLst>
                <a:path h="5554260" w="4161066">
                  <a:moveTo>
                    <a:pt x="0" y="0"/>
                  </a:moveTo>
                  <a:lnTo>
                    <a:pt x="4161066" y="0"/>
                  </a:lnTo>
                  <a:lnTo>
                    <a:pt x="4161066" y="5554260"/>
                  </a:lnTo>
                  <a:lnTo>
                    <a:pt x="0" y="5554260"/>
                  </a:lnTo>
                  <a:lnTo>
                    <a:pt x="0" y="0"/>
                  </a:lnTo>
                  <a:close/>
                </a:path>
              </a:pathLst>
            </a:custGeom>
            <a:blipFill>
              <a:blip r:embed="rId6"/>
              <a:stretch>
                <a:fillRect l="0" t="0" r="0" b="0"/>
              </a:stretch>
            </a:blipFill>
          </p:spPr>
        </p:sp>
        <p:sp>
          <p:nvSpPr>
            <p:cNvPr name="Freeform 14" id="14"/>
            <p:cNvSpPr/>
            <p:nvPr/>
          </p:nvSpPr>
          <p:spPr>
            <a:xfrm flipH="false" flipV="false" rot="0">
              <a:off x="4253260" y="0"/>
              <a:ext cx="4161066" cy="5548089"/>
            </a:xfrm>
            <a:custGeom>
              <a:avLst/>
              <a:gdLst/>
              <a:ahLst/>
              <a:cxnLst/>
              <a:rect r="r" b="b" t="t" l="l"/>
              <a:pathLst>
                <a:path h="5548089" w="4161066">
                  <a:moveTo>
                    <a:pt x="0" y="0"/>
                  </a:moveTo>
                  <a:lnTo>
                    <a:pt x="4161067" y="0"/>
                  </a:lnTo>
                  <a:lnTo>
                    <a:pt x="4161067" y="5548089"/>
                  </a:lnTo>
                  <a:lnTo>
                    <a:pt x="0" y="5548089"/>
                  </a:lnTo>
                  <a:lnTo>
                    <a:pt x="0" y="0"/>
                  </a:lnTo>
                  <a:close/>
                </a:path>
              </a:pathLst>
            </a:custGeom>
            <a:blipFill>
              <a:blip r:embed="rId7"/>
              <a:stretch>
                <a:fillRect l="0" t="0" r="0" b="0"/>
              </a:stretch>
            </a:blipFill>
          </p:spPr>
        </p:sp>
        <p:sp>
          <p:nvSpPr>
            <p:cNvPr name="Freeform 15" id="15"/>
            <p:cNvSpPr/>
            <p:nvPr/>
          </p:nvSpPr>
          <p:spPr>
            <a:xfrm flipH="false" flipV="false" rot="0">
              <a:off x="8506520" y="6171"/>
              <a:ext cx="4161066" cy="5548089"/>
            </a:xfrm>
            <a:custGeom>
              <a:avLst/>
              <a:gdLst/>
              <a:ahLst/>
              <a:cxnLst/>
              <a:rect r="r" b="b" t="t" l="l"/>
              <a:pathLst>
                <a:path h="5548089" w="4161066">
                  <a:moveTo>
                    <a:pt x="0" y="0"/>
                  </a:moveTo>
                  <a:lnTo>
                    <a:pt x="4161067" y="0"/>
                  </a:lnTo>
                  <a:lnTo>
                    <a:pt x="4161067" y="5548089"/>
                  </a:lnTo>
                  <a:lnTo>
                    <a:pt x="0" y="5548089"/>
                  </a:lnTo>
                  <a:lnTo>
                    <a:pt x="0" y="0"/>
                  </a:lnTo>
                  <a:close/>
                </a:path>
              </a:pathLst>
            </a:custGeom>
            <a:blipFill>
              <a:blip r:embed="rId8"/>
              <a:stretch>
                <a:fillRect l="-20547" t="0" r="-6631" b="0"/>
              </a:stretch>
            </a:blipFill>
          </p:spPr>
        </p:sp>
        <p:sp>
          <p:nvSpPr>
            <p:cNvPr name="Freeform 16" id="16"/>
            <p:cNvSpPr/>
            <p:nvPr/>
          </p:nvSpPr>
          <p:spPr>
            <a:xfrm flipH="false" flipV="false" rot="0">
              <a:off x="12759781" y="12343"/>
              <a:ext cx="4161066" cy="5541917"/>
            </a:xfrm>
            <a:custGeom>
              <a:avLst/>
              <a:gdLst/>
              <a:ahLst/>
              <a:cxnLst/>
              <a:rect r="r" b="b" t="t" l="l"/>
              <a:pathLst>
                <a:path h="5541917" w="4161066">
                  <a:moveTo>
                    <a:pt x="0" y="0"/>
                  </a:moveTo>
                  <a:lnTo>
                    <a:pt x="4161066" y="0"/>
                  </a:lnTo>
                  <a:lnTo>
                    <a:pt x="4161066" y="5541917"/>
                  </a:lnTo>
                  <a:lnTo>
                    <a:pt x="0" y="5541917"/>
                  </a:lnTo>
                  <a:lnTo>
                    <a:pt x="0" y="0"/>
                  </a:lnTo>
                  <a:close/>
                </a:path>
              </a:pathLst>
            </a:custGeom>
            <a:blipFill>
              <a:blip r:embed="rId9"/>
              <a:stretch>
                <a:fillRect l="-19164" t="0" r="-27712" b="-5272"/>
              </a:stretch>
            </a:blipFill>
          </p:spPr>
        </p:sp>
        <p:sp>
          <p:nvSpPr>
            <p:cNvPr name="TextBox 17" id="17"/>
            <p:cNvSpPr txBox="true"/>
            <p:nvPr/>
          </p:nvSpPr>
          <p:spPr>
            <a:xfrm rot="0">
              <a:off x="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rPr>
                <a:t>Éamon de Valera</a:t>
              </a:r>
            </a:p>
          </p:txBody>
        </p:sp>
        <p:sp>
          <p:nvSpPr>
            <p:cNvPr name="TextBox 18" id="18"/>
            <p:cNvSpPr txBox="true"/>
            <p:nvPr/>
          </p:nvSpPr>
          <p:spPr>
            <a:xfrm rot="0">
              <a:off x="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President of the Dáil</a:t>
              </a:r>
            </a:p>
          </p:txBody>
        </p:sp>
        <p:sp>
          <p:nvSpPr>
            <p:cNvPr name="TextBox 19" id="19"/>
            <p:cNvSpPr txBox="true"/>
            <p:nvPr/>
          </p:nvSpPr>
          <p:spPr>
            <a:xfrm rot="0">
              <a:off x="425326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rPr>
                <a:t>Arthur Griffith</a:t>
              </a:r>
            </a:p>
          </p:txBody>
        </p:sp>
        <p:sp>
          <p:nvSpPr>
            <p:cNvPr name="TextBox 20" id="20"/>
            <p:cNvSpPr txBox="true"/>
            <p:nvPr/>
          </p:nvSpPr>
          <p:spPr>
            <a:xfrm rot="0">
              <a:off x="425326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 Home Affairs</a:t>
              </a:r>
            </a:p>
          </p:txBody>
        </p:sp>
        <p:sp>
          <p:nvSpPr>
            <p:cNvPr name="TextBox 21" id="21"/>
            <p:cNvSpPr txBox="true"/>
            <p:nvPr/>
          </p:nvSpPr>
          <p:spPr>
            <a:xfrm rot="0">
              <a:off x="8506520"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rPr>
                <a:t>Cathal Brugha</a:t>
              </a:r>
            </a:p>
          </p:txBody>
        </p:sp>
        <p:sp>
          <p:nvSpPr>
            <p:cNvPr name="TextBox 22" id="22"/>
            <p:cNvSpPr txBox="true"/>
            <p:nvPr/>
          </p:nvSpPr>
          <p:spPr>
            <a:xfrm rot="0">
              <a:off x="8506520"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 Defence</a:t>
              </a:r>
            </a:p>
          </p:txBody>
        </p:sp>
        <p:sp>
          <p:nvSpPr>
            <p:cNvPr name="TextBox 23" id="23"/>
            <p:cNvSpPr txBox="true"/>
            <p:nvPr/>
          </p:nvSpPr>
          <p:spPr>
            <a:xfrm rot="0">
              <a:off x="12759781" y="5468535"/>
              <a:ext cx="4161066" cy="539011"/>
            </a:xfrm>
            <a:prstGeom prst="rect">
              <a:avLst/>
            </a:prstGeom>
          </p:spPr>
          <p:txBody>
            <a:bodyPr anchor="t" rtlCol="false" tIns="0" lIns="0" bIns="0" rIns="0">
              <a:spAutoFit/>
            </a:bodyPr>
            <a:lstStyle/>
            <a:p>
              <a:pPr algn="ctr">
                <a:lnSpc>
                  <a:spcPts val="3175"/>
                </a:lnSpc>
              </a:pPr>
              <a:r>
                <a:rPr lang="en-US" sz="2268">
                  <a:solidFill>
                    <a:srgbClr val="000000"/>
                  </a:solidFill>
                  <a:latin typeface="Arial"/>
                </a:rPr>
                <a:t>Michael Collins</a:t>
              </a:r>
            </a:p>
          </p:txBody>
        </p:sp>
        <p:sp>
          <p:nvSpPr>
            <p:cNvPr name="TextBox 24" id="24"/>
            <p:cNvSpPr txBox="true"/>
            <p:nvPr/>
          </p:nvSpPr>
          <p:spPr>
            <a:xfrm rot="0">
              <a:off x="12759781" y="5920240"/>
              <a:ext cx="4161066" cy="454425"/>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 Finance</a:t>
              </a:r>
            </a:p>
          </p:txBody>
        </p:sp>
        <p:sp>
          <p:nvSpPr>
            <p:cNvPr name="Freeform 25" id="25"/>
            <p:cNvSpPr/>
            <p:nvPr/>
          </p:nvSpPr>
          <p:spPr>
            <a:xfrm flipH="false" flipV="false" rot="0">
              <a:off x="2147794" y="6487353"/>
              <a:ext cx="4144755" cy="5530658"/>
            </a:xfrm>
            <a:custGeom>
              <a:avLst/>
              <a:gdLst/>
              <a:ahLst/>
              <a:cxnLst/>
              <a:rect r="r" b="b" t="t" l="l"/>
              <a:pathLst>
                <a:path h="5530658" w="4144755">
                  <a:moveTo>
                    <a:pt x="0" y="0"/>
                  </a:moveTo>
                  <a:lnTo>
                    <a:pt x="4144756" y="0"/>
                  </a:lnTo>
                  <a:lnTo>
                    <a:pt x="4144756" y="5530658"/>
                  </a:lnTo>
                  <a:lnTo>
                    <a:pt x="0" y="5530658"/>
                  </a:lnTo>
                  <a:lnTo>
                    <a:pt x="0" y="0"/>
                  </a:lnTo>
                  <a:close/>
                </a:path>
              </a:pathLst>
            </a:custGeom>
            <a:blipFill>
              <a:blip r:embed="rId10"/>
              <a:stretch>
                <a:fillRect l="0" t="0" r="0" b="0"/>
              </a:stretch>
            </a:blipFill>
          </p:spPr>
        </p:sp>
        <p:sp>
          <p:nvSpPr>
            <p:cNvPr name="Freeform 26" id="26"/>
            <p:cNvSpPr/>
            <p:nvPr/>
          </p:nvSpPr>
          <p:spPr>
            <a:xfrm flipH="false" flipV="false" rot="0">
              <a:off x="6447452" y="6449726"/>
              <a:ext cx="4101715" cy="5609183"/>
            </a:xfrm>
            <a:custGeom>
              <a:avLst/>
              <a:gdLst/>
              <a:ahLst/>
              <a:cxnLst/>
              <a:rect r="r" b="b" t="t" l="l"/>
              <a:pathLst>
                <a:path h="5609183" w="4101715">
                  <a:moveTo>
                    <a:pt x="0" y="0"/>
                  </a:moveTo>
                  <a:lnTo>
                    <a:pt x="4101715" y="0"/>
                  </a:lnTo>
                  <a:lnTo>
                    <a:pt x="4101715" y="5609183"/>
                  </a:lnTo>
                  <a:lnTo>
                    <a:pt x="0" y="5609183"/>
                  </a:lnTo>
                  <a:lnTo>
                    <a:pt x="0" y="0"/>
                  </a:lnTo>
                  <a:close/>
                </a:path>
              </a:pathLst>
            </a:custGeom>
            <a:blipFill>
              <a:blip r:embed="rId11"/>
              <a:stretch>
                <a:fillRect l="0" t="0" r="0" b="0"/>
              </a:stretch>
            </a:blipFill>
          </p:spPr>
        </p:sp>
        <p:sp>
          <p:nvSpPr>
            <p:cNvPr name="TextBox 27" id="27"/>
            <p:cNvSpPr txBox="true"/>
            <p:nvPr/>
          </p:nvSpPr>
          <p:spPr>
            <a:xfrm rot="0">
              <a:off x="2134841" y="12044848"/>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rPr>
                <a:t>Constance Markievicz</a:t>
              </a:r>
            </a:p>
          </p:txBody>
        </p:sp>
        <p:sp>
          <p:nvSpPr>
            <p:cNvPr name="TextBox 28" id="28"/>
            <p:cNvSpPr txBox="true"/>
            <p:nvPr/>
          </p:nvSpPr>
          <p:spPr>
            <a:xfrm rot="0">
              <a:off x="2134841" y="12512657"/>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a:t>
              </a:r>
              <a:r>
                <a:rPr lang="en-US" sz="1880">
                  <a:solidFill>
                    <a:srgbClr val="000000"/>
                  </a:solidFill>
                  <a:latin typeface="Arial"/>
                </a:rPr>
                <a:t> Labour</a:t>
              </a:r>
            </a:p>
          </p:txBody>
        </p:sp>
        <p:sp>
          <p:nvSpPr>
            <p:cNvPr name="TextBox 29" id="29"/>
            <p:cNvSpPr txBox="true"/>
            <p:nvPr/>
          </p:nvSpPr>
          <p:spPr>
            <a:xfrm rot="0">
              <a:off x="6388101" y="12023857"/>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rPr>
                <a:t>W.T Cosgrave</a:t>
              </a:r>
            </a:p>
          </p:txBody>
        </p:sp>
        <p:sp>
          <p:nvSpPr>
            <p:cNvPr name="TextBox 30" id="30"/>
            <p:cNvSpPr txBox="true"/>
            <p:nvPr/>
          </p:nvSpPr>
          <p:spPr>
            <a:xfrm rot="0">
              <a:off x="6388101" y="12491666"/>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 Local Government</a:t>
              </a:r>
            </a:p>
          </p:txBody>
        </p:sp>
        <p:sp>
          <p:nvSpPr>
            <p:cNvPr name="TextBox 31" id="31"/>
            <p:cNvSpPr txBox="true"/>
            <p:nvPr/>
          </p:nvSpPr>
          <p:spPr>
            <a:xfrm rot="0">
              <a:off x="10565589" y="12023857"/>
              <a:ext cx="4312611" cy="555520"/>
            </a:xfrm>
            <a:prstGeom prst="rect">
              <a:avLst/>
            </a:prstGeom>
          </p:spPr>
          <p:txBody>
            <a:bodyPr anchor="t" rtlCol="false" tIns="0" lIns="0" bIns="0" rIns="0">
              <a:spAutoFit/>
            </a:bodyPr>
            <a:lstStyle/>
            <a:p>
              <a:pPr algn="ctr">
                <a:lnSpc>
                  <a:spcPts val="3291"/>
                </a:lnSpc>
              </a:pPr>
              <a:r>
                <a:rPr lang="en-US" sz="2351">
                  <a:solidFill>
                    <a:srgbClr val="000000"/>
                  </a:solidFill>
                  <a:latin typeface="Arial"/>
                </a:rPr>
                <a:t>Eoin MacNeill</a:t>
              </a:r>
            </a:p>
          </p:txBody>
        </p:sp>
        <p:sp>
          <p:nvSpPr>
            <p:cNvPr name="TextBox 32" id="32"/>
            <p:cNvSpPr txBox="true"/>
            <p:nvPr/>
          </p:nvSpPr>
          <p:spPr>
            <a:xfrm rot="0">
              <a:off x="10565589" y="12491666"/>
              <a:ext cx="4312611" cy="454424"/>
            </a:xfrm>
            <a:prstGeom prst="rect">
              <a:avLst/>
            </a:prstGeom>
          </p:spPr>
          <p:txBody>
            <a:bodyPr anchor="t" rtlCol="false" tIns="0" lIns="0" bIns="0" rIns="0">
              <a:spAutoFit/>
            </a:bodyPr>
            <a:lstStyle/>
            <a:p>
              <a:pPr algn="ctr">
                <a:lnSpc>
                  <a:spcPts val="2633"/>
                </a:lnSpc>
              </a:pPr>
              <a:r>
                <a:rPr lang="en-US" sz="1880">
                  <a:solidFill>
                    <a:srgbClr val="000000"/>
                  </a:solidFill>
                  <a:latin typeface="Arial"/>
                </a:rPr>
                <a:t>Minister for</a:t>
              </a:r>
              <a:r>
                <a:rPr lang="en-US" sz="1880">
                  <a:solidFill>
                    <a:srgbClr val="000000"/>
                  </a:solidFill>
                  <a:latin typeface="Arial"/>
                </a:rPr>
                <a:t> Industries</a:t>
              </a:r>
            </a:p>
          </p:txBody>
        </p:sp>
        <p:sp>
          <p:nvSpPr>
            <p:cNvPr name="Freeform 33" id="33"/>
            <p:cNvSpPr/>
            <p:nvPr/>
          </p:nvSpPr>
          <p:spPr>
            <a:xfrm flipH="false" flipV="false" rot="0">
              <a:off x="10641361" y="6449726"/>
              <a:ext cx="4161066" cy="5568285"/>
            </a:xfrm>
            <a:custGeom>
              <a:avLst/>
              <a:gdLst/>
              <a:ahLst/>
              <a:cxnLst/>
              <a:rect r="r" b="b" t="t" l="l"/>
              <a:pathLst>
                <a:path h="5568285" w="4161066">
                  <a:moveTo>
                    <a:pt x="0" y="0"/>
                  </a:moveTo>
                  <a:lnTo>
                    <a:pt x="4161067" y="0"/>
                  </a:lnTo>
                  <a:lnTo>
                    <a:pt x="4161067" y="5568285"/>
                  </a:lnTo>
                  <a:lnTo>
                    <a:pt x="0" y="5568285"/>
                  </a:lnTo>
                  <a:lnTo>
                    <a:pt x="0" y="0"/>
                  </a:lnTo>
                  <a:close/>
                </a:path>
              </a:pathLst>
            </a:custGeom>
            <a:blipFill>
              <a:blip r:embed="rId12"/>
              <a:stretch>
                <a:fillRect l="0" t="0" r="-33818" b="0"/>
              </a:stretch>
            </a:blipFill>
          </p:spPr>
        </p:sp>
      </p:grpSp>
      <p:sp>
        <p:nvSpPr>
          <p:cNvPr name="TextBox 34" id="3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3" tooltip="https://twitter.com/MsEJenkinson"/>
              </a:rPr>
              <a:t>Eimear Jenkinson</a:t>
            </a:r>
            <a:r>
              <a:rPr lang="en-US" sz="2200">
                <a:solidFill>
                  <a:srgbClr val="000000"/>
                </a:solidFill>
                <a:latin typeface="Arial"/>
              </a:rPr>
              <a:t> and </a:t>
            </a:r>
            <a:r>
              <a:rPr lang="en-US" sz="2200" u="sng">
                <a:solidFill>
                  <a:srgbClr val="000000"/>
                </a:solidFill>
                <a:latin typeface="Arial"/>
                <a:hlinkClick r:id="rId14" tooltip="https://twitter.com/Gregg_ONeill"/>
              </a:rPr>
              <a:t>Gregg O'Neill</a:t>
            </a:r>
            <a:r>
              <a:rPr lang="en-US" sz="2200">
                <a:solidFill>
                  <a:srgbClr val="000000"/>
                </a:solidFill>
                <a:latin typeface="Arial"/>
              </a:rPr>
              <a:t> (</a:t>
            </a:r>
            <a:r>
              <a:rPr lang="en-US" sz="2200" u="sng">
                <a:solidFill>
                  <a:srgbClr val="000000"/>
                </a:solidFill>
                <a:latin typeface="Arial"/>
                <a:hlinkClick r:id="rId15"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67095" y="0"/>
            <a:ext cx="15490871" cy="9725311"/>
          </a:xfrm>
          <a:custGeom>
            <a:avLst/>
            <a:gdLst/>
            <a:ahLst/>
            <a:cxnLst/>
            <a:rect r="r" b="b" t="t" l="l"/>
            <a:pathLst>
              <a:path h="9725311" w="15490871">
                <a:moveTo>
                  <a:pt x="0" y="0"/>
                </a:moveTo>
                <a:lnTo>
                  <a:pt x="15490870" y="0"/>
                </a:lnTo>
                <a:lnTo>
                  <a:pt x="15490870" y="9725311"/>
                </a:lnTo>
                <a:lnTo>
                  <a:pt x="0" y="9725311"/>
                </a:lnTo>
                <a:lnTo>
                  <a:pt x="0" y="0"/>
                </a:lnTo>
                <a:close/>
              </a:path>
            </a:pathLst>
          </a:custGeom>
          <a:blipFill>
            <a:blip r:embed="rId6"/>
            <a:stretch>
              <a:fillRect l="0" t="-33898"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87255" y="2093814"/>
            <a:ext cx="10551400"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Countess Constance Markievicz was born in London into the Anglo-Irish aristocracy and grew up at her family's estate, Lissadell, in Co. Sligo. In 1908, she joined the revolutionary women's group </a:t>
            </a:r>
            <a:r>
              <a:rPr lang="en-US" sz="2500">
                <a:solidFill>
                  <a:srgbClr val="000000"/>
                </a:solidFill>
                <a:latin typeface="Arial Italics"/>
              </a:rPr>
              <a:t>Inghinidhe na hÉireann </a:t>
            </a:r>
            <a:r>
              <a:rPr lang="en-US" sz="2500">
                <a:solidFill>
                  <a:srgbClr val="000000"/>
                </a:solidFill>
                <a:latin typeface="Arial"/>
              </a:rPr>
              <a:t>('Daughters of Ireland'), a republican youth organisation similar to the Scouts. She provided food for workers and their families during the 1913 Strike and Lockout. In April 1916, Markievicz took part in the Easter Rising and fought in St Stephen's Green. Her advice to female rebels thinking of taking up arms in 1916 was to 'dress suitably in short skirts and sitting boots, leave your jewels and gold wands in the bank, and buy a revolver'. She was arrested, imprisoned and sentenced to death. However, she was shown mercy 'solely and only on account of her sex'. In December 1918, while still serving time in prsion, Markievicz became the first woman ever elected to the House of Commons. She reused to swear an oath of allegiance to the King and so did not take her seat. Markievicz was against the Anglo-Irish Treaty and joined de Valera's Fianna Fáil party on its founding in 1926. She died in 1927 and is buried in Glasnevin Cemetary. </a:t>
            </a:r>
          </a:p>
        </p:txBody>
      </p:sp>
      <p:sp>
        <p:nvSpPr>
          <p:cNvPr name="Freeform 11" id="11"/>
          <p:cNvSpPr/>
          <p:nvPr/>
        </p:nvSpPr>
        <p:spPr>
          <a:xfrm flipH="false" flipV="false" rot="0">
            <a:off x="1028700" y="2198589"/>
            <a:ext cx="4907831" cy="6953243"/>
          </a:xfrm>
          <a:custGeom>
            <a:avLst/>
            <a:gdLst/>
            <a:ahLst/>
            <a:cxnLst/>
            <a:rect r="r" b="b" t="t" l="l"/>
            <a:pathLst>
              <a:path h="6953243" w="4907831">
                <a:moveTo>
                  <a:pt x="0" y="0"/>
                </a:moveTo>
                <a:lnTo>
                  <a:pt x="4907831" y="0"/>
                </a:lnTo>
                <a:lnTo>
                  <a:pt x="4907831" y="6953243"/>
                </a:lnTo>
                <a:lnTo>
                  <a:pt x="0" y="6953243"/>
                </a:lnTo>
                <a:lnTo>
                  <a:pt x="0" y="0"/>
                </a:lnTo>
                <a:close/>
              </a:path>
            </a:pathLst>
          </a:custGeom>
          <a:blipFill>
            <a:blip r:embed="rId6"/>
            <a:stretch>
              <a:fillRect l="0" t="0" r="0" b="0"/>
            </a:stretch>
          </a:blipFill>
        </p:spPr>
      </p:sp>
      <p:sp>
        <p:nvSpPr>
          <p:cNvPr name="TextBox 12" id="12"/>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Countess Constance Markievicz, 1868-1927</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224 (Artefact, 2nd Edition)</a:t>
            </a:r>
          </a:p>
        </p:txBody>
      </p:sp>
      <p:sp>
        <p:nvSpPr>
          <p:cNvPr name="TextBox 8" id="8"/>
          <p:cNvSpPr txBox="true"/>
          <p:nvPr/>
        </p:nvSpPr>
        <p:spPr>
          <a:xfrm rot="0">
            <a:off x="1028700" y="2149474"/>
            <a:ext cx="15609955" cy="48514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conscription.</a:t>
            </a:r>
          </a:p>
          <a:p>
            <a:pPr algn="l" marL="539749" indent="-269875" lvl="1">
              <a:lnSpc>
                <a:spcPts val="3499"/>
              </a:lnSpc>
              <a:buAutoNum type="arabicPeriod" startAt="1"/>
            </a:pPr>
            <a:r>
              <a:rPr lang="en-US" sz="2499">
                <a:solidFill>
                  <a:srgbClr val="0DA33B"/>
                </a:solidFill>
                <a:latin typeface="Arial"/>
              </a:rPr>
              <a:t>How did Sinn Féin become associated with the Rising?</a:t>
            </a:r>
          </a:p>
          <a:p>
            <a:pPr algn="l" marL="539749" indent="-269875" lvl="1">
              <a:lnSpc>
                <a:spcPts val="3499"/>
              </a:lnSpc>
              <a:buAutoNum type="arabicPeriod" startAt="1"/>
            </a:pPr>
            <a:r>
              <a:rPr lang="en-US" sz="2499">
                <a:solidFill>
                  <a:srgbClr val="0DA33B"/>
                </a:solidFill>
                <a:latin typeface="Arial"/>
              </a:rPr>
              <a:t>What evidence is there that Sinn Féin became popular afterwards?</a:t>
            </a:r>
          </a:p>
          <a:p>
            <a:pPr algn="l" marL="539749" indent="-269875" lvl="1">
              <a:lnSpc>
                <a:spcPts val="3499"/>
              </a:lnSpc>
              <a:buAutoNum type="arabicPeriod" startAt="1"/>
            </a:pPr>
            <a:r>
              <a:rPr lang="en-US" sz="2499">
                <a:solidFill>
                  <a:srgbClr val="0DA33B"/>
                </a:solidFill>
                <a:latin typeface="Arial"/>
              </a:rPr>
              <a:t>How did the proposed plan for conscription impact on Ireland?</a:t>
            </a:r>
          </a:p>
          <a:p>
            <a:pPr algn="l" marL="539749" indent="-269875" lvl="1">
              <a:lnSpc>
                <a:spcPts val="3499"/>
              </a:lnSpc>
              <a:buAutoNum type="arabicPeriod" startAt="1"/>
            </a:pPr>
            <a:r>
              <a:rPr lang="en-US" sz="2499">
                <a:solidFill>
                  <a:srgbClr val="0DA33B"/>
                </a:solidFill>
                <a:latin typeface="Arial"/>
              </a:rPr>
              <a:t>Draw a pie chart to show the results of the 1918 General Eelection.</a:t>
            </a:r>
          </a:p>
          <a:p>
            <a:pPr algn="l" marL="539749" indent="-269875" lvl="1">
              <a:lnSpc>
                <a:spcPts val="3499"/>
              </a:lnSpc>
              <a:buAutoNum type="arabicPeriod" startAt="1"/>
            </a:pPr>
            <a:r>
              <a:rPr lang="en-US" sz="2499">
                <a:solidFill>
                  <a:srgbClr val="0DA33B"/>
                </a:solidFill>
                <a:latin typeface="Arial"/>
              </a:rPr>
              <a:t>When did the First Dáil take place?</a:t>
            </a:r>
          </a:p>
          <a:p>
            <a:pPr algn="l" marL="539749" indent="-269875" lvl="1">
              <a:lnSpc>
                <a:spcPts val="3499"/>
              </a:lnSpc>
              <a:buAutoNum type="arabicPeriod" startAt="1"/>
            </a:pPr>
            <a:r>
              <a:rPr lang="en-US" sz="2499">
                <a:solidFill>
                  <a:srgbClr val="0DA33B"/>
                </a:solidFill>
                <a:latin typeface="Arial"/>
              </a:rPr>
              <a:t>What does ‘Dáil Éireann’ mean?</a:t>
            </a:r>
          </a:p>
          <a:p>
            <a:pPr algn="l" marL="539749" indent="-269875" lvl="1">
              <a:lnSpc>
                <a:spcPts val="3499"/>
              </a:lnSpc>
              <a:buAutoNum type="arabicPeriod" startAt="1"/>
            </a:pPr>
            <a:r>
              <a:rPr lang="en-US" sz="2499">
                <a:solidFill>
                  <a:srgbClr val="0DA33B"/>
                </a:solidFill>
                <a:latin typeface="Arial"/>
              </a:rPr>
              <a:t>Name three ministers and give their positions in the First Dáil.</a:t>
            </a:r>
          </a:p>
          <a:p>
            <a:pPr algn="l" marL="539749" indent="-269875" lvl="1">
              <a:lnSpc>
                <a:spcPts val="3499"/>
              </a:lnSpc>
              <a:buAutoNum type="arabicPeriod" startAt="1"/>
            </a:pPr>
            <a:r>
              <a:rPr lang="en-US" sz="2499">
                <a:solidFill>
                  <a:srgbClr val="0DA33B"/>
                </a:solidFill>
                <a:latin typeface="Arial"/>
              </a:rPr>
              <a:t>How was money sources to run the Dáil?</a:t>
            </a:r>
          </a:p>
          <a:p>
            <a:pPr algn="l" marL="539749" indent="-269875" lvl="1">
              <a:lnSpc>
                <a:spcPts val="3499"/>
              </a:lnSpc>
              <a:buAutoNum type="arabicPeriod" startAt="1"/>
            </a:pPr>
            <a:r>
              <a:rPr lang="en-US" sz="2499">
                <a:solidFill>
                  <a:srgbClr val="0DA33B"/>
                </a:solidFill>
                <a:latin typeface="Arial"/>
              </a:rPr>
              <a:t>How did the Dáil try to establish its control of the Country?</a:t>
            </a:r>
          </a:p>
          <a:p>
            <a:pPr algn="l" marL="539749" indent="-269875" lvl="1">
              <a:lnSpc>
                <a:spcPts val="3499"/>
              </a:lnSpc>
              <a:buAutoNum type="arabicPeriod" startAt="1"/>
            </a:pPr>
            <a:r>
              <a:rPr lang="en-US" sz="2499">
                <a:solidFill>
                  <a:srgbClr val="0DA33B"/>
                </a:solidFill>
                <a:latin typeface="Arial"/>
              </a:rPr>
              <a:t>What was the Government of Ireland Act?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20.6: THE WAR OF INDEPENDENCE, 1919-1921</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20.6: the war of independence, 1919-1921</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1093136" y="1943100"/>
            <a:ext cx="5545519" cy="7782211"/>
          </a:xfrm>
          <a:custGeom>
            <a:avLst/>
            <a:gdLst/>
            <a:ahLst/>
            <a:cxnLst/>
            <a:rect r="r" b="b" t="t" l="l"/>
            <a:pathLst>
              <a:path h="7782211" w="5545519">
                <a:moveTo>
                  <a:pt x="0" y="0"/>
                </a:moveTo>
                <a:lnTo>
                  <a:pt x="5545519" y="0"/>
                </a:lnTo>
                <a:lnTo>
                  <a:pt x="5545519" y="7782211"/>
                </a:lnTo>
                <a:lnTo>
                  <a:pt x="0" y="77822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outbreak of the War of Independence</a:t>
            </a:r>
          </a:p>
        </p:txBody>
      </p:sp>
      <p:sp>
        <p:nvSpPr>
          <p:cNvPr name="TextBox 13" id="13"/>
          <p:cNvSpPr txBox="true"/>
          <p:nvPr/>
        </p:nvSpPr>
        <p:spPr>
          <a:xfrm rot="0">
            <a:off x="1028700" y="1819275"/>
            <a:ext cx="10064436"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war of independence began on the </a:t>
            </a:r>
            <a:r>
              <a:rPr lang="en-US" sz="3000">
                <a:solidFill>
                  <a:srgbClr val="000000"/>
                </a:solidFill>
                <a:latin typeface="Arial Bold"/>
              </a:rPr>
              <a:t>21st January 1919</a:t>
            </a:r>
            <a:r>
              <a:rPr lang="en-US" sz="3000">
                <a:solidFill>
                  <a:srgbClr val="000000"/>
                </a:solidFill>
                <a:latin typeface="Arial"/>
              </a:rPr>
              <a:t> on the same day that </a:t>
            </a:r>
            <a:r>
              <a:rPr lang="en-US" sz="3000">
                <a:solidFill>
                  <a:srgbClr val="000000"/>
                </a:solidFill>
                <a:latin typeface="Arial Bold"/>
              </a:rPr>
              <a:t>Dáil Éireann</a:t>
            </a:r>
            <a:r>
              <a:rPr lang="en-US" sz="3000">
                <a:solidFill>
                  <a:srgbClr val="000000"/>
                </a:solidFill>
                <a:latin typeface="Arial"/>
              </a:rPr>
              <a:t> sat for the first time. </a:t>
            </a:r>
            <a:r>
              <a:rPr lang="en-US" sz="3000">
                <a:solidFill>
                  <a:srgbClr val="000000"/>
                </a:solidFill>
                <a:latin typeface="Arial"/>
              </a:rPr>
              <a:t>A </a:t>
            </a:r>
            <a:r>
              <a:rPr lang="en-US" sz="3000">
                <a:solidFill>
                  <a:srgbClr val="000000"/>
                </a:solidFill>
                <a:latin typeface="Arial Bold"/>
              </a:rPr>
              <a:t>Royal Irish Constabulary</a:t>
            </a:r>
            <a:r>
              <a:rPr lang="en-US" sz="3000">
                <a:solidFill>
                  <a:srgbClr val="000000"/>
                </a:solidFill>
                <a:latin typeface="Arial"/>
              </a:rPr>
              <a:t> (</a:t>
            </a:r>
            <a:r>
              <a:rPr lang="en-US" sz="3000">
                <a:solidFill>
                  <a:srgbClr val="000000"/>
                </a:solidFill>
                <a:latin typeface="Arial Bold"/>
              </a:rPr>
              <a:t>RIC</a:t>
            </a:r>
            <a:r>
              <a:rPr lang="en-US" sz="3000">
                <a:solidFill>
                  <a:srgbClr val="000000"/>
                </a:solidFill>
                <a:latin typeface="Arial"/>
              </a:rPr>
              <a:t>) patrol were ambushed by a group of the Irish Volunteers, led by Dan Breen and Séan Treacy. The ambush was not authorised by the Dáil. Around the same time, the </a:t>
            </a:r>
            <a:r>
              <a:rPr lang="en-US" sz="3000">
                <a:solidFill>
                  <a:srgbClr val="000000"/>
                </a:solidFill>
                <a:latin typeface="Arial Bold"/>
              </a:rPr>
              <a:t>IRA </a:t>
            </a:r>
            <a:r>
              <a:rPr lang="en-US" sz="3000">
                <a:solidFill>
                  <a:srgbClr val="000000"/>
                </a:solidFill>
                <a:latin typeface="Arial"/>
              </a:rPr>
              <a:t>(</a:t>
            </a:r>
            <a:r>
              <a:rPr lang="en-US" sz="3000">
                <a:solidFill>
                  <a:srgbClr val="000000"/>
                </a:solidFill>
                <a:latin typeface="Arial Bold"/>
              </a:rPr>
              <a:t>Irish Republican Army</a:t>
            </a:r>
            <a:r>
              <a:rPr lang="en-US" sz="3000">
                <a:solidFill>
                  <a:srgbClr val="000000"/>
                </a:solidFill>
                <a:latin typeface="Arial"/>
              </a:rPr>
              <a:t>) were founded and declared the official army of the Irish Republic.</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48482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Between 1916 and 1921, Irish nationalists pursued both political and violent means in their attempted to achieve independence from Britain. </a:t>
            </a:r>
            <a:r>
              <a:rPr lang="en-US" sz="3000">
                <a:solidFill>
                  <a:srgbClr val="000000"/>
                </a:solidFill>
                <a:latin typeface="Arial"/>
              </a:rPr>
              <a:t>The Easter Rising of April 1916 is among the most significant events in modern Irish. It was not a military success – but it became an inspiration to many other nationalists and increased support for an independent Irish republic.</a:t>
            </a:r>
          </a:p>
          <a:p>
            <a:pPr algn="just">
              <a:lnSpc>
                <a:spcPts val="4200"/>
              </a:lnSpc>
            </a:pPr>
            <a:r>
              <a:rPr lang="en-US" sz="3000">
                <a:solidFill>
                  <a:srgbClr val="000000"/>
                </a:solidFill>
                <a:latin typeface="Arial"/>
              </a:rPr>
              <a:t>Ireland would continue to struggle for independence using physical force throughout 1919-1921, eventually leading to the Anglo-Irish Treaty of 1921. This Treaty split both the Dáil and the IRA, resulting in the outbreak of a civil war and one of the worst periods of bloodshed in Irish history.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920978" y="1943100"/>
            <a:ext cx="5717677" cy="5717677"/>
          </a:xfrm>
          <a:custGeom>
            <a:avLst/>
            <a:gdLst/>
            <a:ahLst/>
            <a:cxnLst/>
            <a:rect r="r" b="b" t="t" l="l"/>
            <a:pathLst>
              <a:path h="5717677" w="5717677">
                <a:moveTo>
                  <a:pt x="0" y="0"/>
                </a:moveTo>
                <a:lnTo>
                  <a:pt x="5717677" y="0"/>
                </a:lnTo>
                <a:lnTo>
                  <a:pt x="5717677" y="5717676"/>
                </a:lnTo>
                <a:lnTo>
                  <a:pt x="0" y="5717676"/>
                </a:lnTo>
                <a:lnTo>
                  <a:pt x="0" y="0"/>
                </a:lnTo>
                <a:close/>
              </a:path>
            </a:pathLst>
          </a:custGeom>
          <a:blipFill>
            <a:blip r:embed="rId6"/>
            <a:stretch>
              <a:fillRect l="-7897" t="-7557" r="-8272" b="-4868"/>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methods of the IRA</a:t>
            </a:r>
          </a:p>
        </p:txBody>
      </p:sp>
      <p:sp>
        <p:nvSpPr>
          <p:cNvPr name="TextBox 13" id="13"/>
          <p:cNvSpPr txBox="true"/>
          <p:nvPr/>
        </p:nvSpPr>
        <p:spPr>
          <a:xfrm rot="0">
            <a:off x="1028700" y="1819275"/>
            <a:ext cx="9587478"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The IRA used </a:t>
            </a:r>
            <a:r>
              <a:rPr lang="en-US" sz="3000">
                <a:solidFill>
                  <a:srgbClr val="000000"/>
                </a:solidFill>
                <a:latin typeface="Arial Bold"/>
              </a:rPr>
              <a:t>guerrilla warfare </a:t>
            </a:r>
            <a:r>
              <a:rPr lang="en-US" sz="3000">
                <a:solidFill>
                  <a:srgbClr val="000000"/>
                </a:solidFill>
                <a:latin typeface="Arial"/>
              </a:rPr>
              <a:t>tactics against the British Forces. This involved the IRA members hiding in forests or civilian homes before ambushing travelling RIC patrols or British bases, stealing resources then running away.</a:t>
            </a:r>
          </a:p>
          <a:p>
            <a:pPr algn="l">
              <a:lnSpc>
                <a:spcPts val="4200"/>
              </a:lnSpc>
            </a:pPr>
            <a:r>
              <a:rPr lang="en-US" sz="3000">
                <a:solidFill>
                  <a:srgbClr val="000000"/>
                </a:solidFill>
                <a:latin typeface="Arial Bold"/>
              </a:rPr>
              <a:t>Michael Collins </a:t>
            </a:r>
            <a:r>
              <a:rPr lang="en-US" sz="3000">
                <a:solidFill>
                  <a:srgbClr val="000000"/>
                </a:solidFill>
                <a:latin typeface="Arial"/>
              </a:rPr>
              <a:t>was the </a:t>
            </a:r>
            <a:r>
              <a:rPr lang="en-US" sz="3000">
                <a:solidFill>
                  <a:srgbClr val="000000"/>
                </a:solidFill>
                <a:latin typeface="Arial Bold"/>
              </a:rPr>
              <a:t>Director of Intelligence </a:t>
            </a:r>
            <a:r>
              <a:rPr lang="en-US" sz="3000">
                <a:solidFill>
                  <a:srgbClr val="000000"/>
                </a:solidFill>
                <a:latin typeface="Arial"/>
              </a:rPr>
              <a:t>in the IRA. He was in charge of a Dublin group called </a:t>
            </a:r>
            <a:r>
              <a:rPr lang="en-US" sz="3000">
                <a:solidFill>
                  <a:srgbClr val="000000"/>
                </a:solidFill>
                <a:latin typeface="Arial Bold"/>
              </a:rPr>
              <a:t>“The Squad” </a:t>
            </a:r>
            <a:r>
              <a:rPr lang="en-US" sz="3000">
                <a:solidFill>
                  <a:srgbClr val="000000"/>
                </a:solidFill>
                <a:latin typeface="Arial"/>
              </a:rPr>
              <a:t>who were a group of assassins in charge of killing British authority figures in Ireland.</a:t>
            </a:r>
          </a:p>
          <a:p>
            <a:pPr algn="l">
              <a:lnSpc>
                <a:spcPts val="4200"/>
              </a:lnSpc>
            </a:pPr>
            <a:r>
              <a:rPr lang="en-US" sz="3000">
                <a:solidFill>
                  <a:srgbClr val="000000"/>
                </a:solidFill>
                <a:latin typeface="Arial"/>
              </a:rPr>
              <a:t>More local groups were called the </a:t>
            </a:r>
            <a:r>
              <a:rPr lang="en-US" sz="3000">
                <a:solidFill>
                  <a:srgbClr val="000000"/>
                </a:solidFill>
                <a:latin typeface="Arial Bold"/>
              </a:rPr>
              <a:t>“the flying columns” </a:t>
            </a:r>
            <a:r>
              <a:rPr lang="en-US" sz="3000">
                <a:solidFill>
                  <a:srgbClr val="000000"/>
                </a:solidFill>
                <a:latin typeface="Arial"/>
              </a:rPr>
              <a:t>who were in charge of the ambushes of British forces such as police barracks and army stores. </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945394" y="1943100"/>
            <a:ext cx="5693261" cy="7710963"/>
          </a:xfrm>
          <a:custGeom>
            <a:avLst/>
            <a:gdLst/>
            <a:ahLst/>
            <a:cxnLst/>
            <a:rect r="r" b="b" t="t" l="l"/>
            <a:pathLst>
              <a:path h="7710963" w="5693261">
                <a:moveTo>
                  <a:pt x="0" y="0"/>
                </a:moveTo>
                <a:lnTo>
                  <a:pt x="5693261" y="0"/>
                </a:lnTo>
                <a:lnTo>
                  <a:pt x="5693261" y="7710962"/>
                </a:lnTo>
                <a:lnTo>
                  <a:pt x="0" y="771096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methods of the British</a:t>
            </a:r>
          </a:p>
        </p:txBody>
      </p:sp>
      <p:sp>
        <p:nvSpPr>
          <p:cNvPr name="TextBox 13" id="13"/>
          <p:cNvSpPr txBox="true"/>
          <p:nvPr/>
        </p:nvSpPr>
        <p:spPr>
          <a:xfrm rot="0">
            <a:off x="1028700" y="1838325"/>
            <a:ext cx="9611894"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British Prime Minister at the time was </a:t>
            </a:r>
            <a:r>
              <a:rPr lang="en-US" sz="2500">
                <a:solidFill>
                  <a:srgbClr val="000000"/>
                </a:solidFill>
                <a:latin typeface="Arial Bold"/>
              </a:rPr>
              <a:t>David Lloyd George </a:t>
            </a:r>
            <a:r>
              <a:rPr lang="en-US" sz="2500">
                <a:solidFill>
                  <a:srgbClr val="000000"/>
                </a:solidFill>
                <a:latin typeface="Arial"/>
              </a:rPr>
              <a:t>(a key figure in the end of World War I). The war in Ireland led to the formation of the </a:t>
            </a:r>
            <a:r>
              <a:rPr lang="en-US" sz="2500">
                <a:solidFill>
                  <a:srgbClr val="000000"/>
                </a:solidFill>
                <a:latin typeface="Arial Bold"/>
              </a:rPr>
              <a:t>Black and Tans </a:t>
            </a:r>
            <a:r>
              <a:rPr lang="en-US" sz="2500">
                <a:solidFill>
                  <a:srgbClr val="000000"/>
                </a:solidFill>
                <a:latin typeface="Arial"/>
              </a:rPr>
              <a:t>in the Spring of 1920. They were made up of ex-British soldiers returning from World War I and the Second Boer War. Named after their uniforms, this group were particularly ruthless in strong IRA thresholds such as Cork and Derry.</a:t>
            </a:r>
          </a:p>
          <a:p>
            <a:pPr algn="l">
              <a:lnSpc>
                <a:spcPts val="3500"/>
              </a:lnSpc>
            </a:pPr>
            <a:r>
              <a:rPr lang="en-US" sz="2500">
                <a:solidFill>
                  <a:srgbClr val="000000"/>
                </a:solidFill>
                <a:latin typeface="Arial"/>
              </a:rPr>
              <a:t>A second group were recruited to help the RIC and Black and Tans, made up of ex-army officers. They were known as the </a:t>
            </a:r>
            <a:r>
              <a:rPr lang="en-US" sz="2500">
                <a:solidFill>
                  <a:srgbClr val="000000"/>
                </a:solidFill>
                <a:latin typeface="Arial Bold"/>
              </a:rPr>
              <a:t>Auxiliaries</a:t>
            </a:r>
            <a:r>
              <a:rPr lang="en-US" sz="2500">
                <a:solidFill>
                  <a:srgbClr val="000000"/>
                </a:solidFill>
                <a:latin typeface="Arial"/>
              </a:rPr>
              <a:t> and were the most ruthless of the three British Forces based in Ireland.</a:t>
            </a:r>
          </a:p>
          <a:p>
            <a:pPr algn="l">
              <a:lnSpc>
                <a:spcPts val="3500"/>
              </a:lnSpc>
            </a:pPr>
            <a:r>
              <a:rPr lang="en-US" sz="2500">
                <a:solidFill>
                  <a:srgbClr val="000000"/>
                </a:solidFill>
                <a:latin typeface="Arial"/>
              </a:rPr>
              <a:t>By the end of 1920, British force numbers had risen to 40,000 compared to the 10,000 of the IRA.</a:t>
            </a:r>
          </a:p>
          <a:p>
            <a:pPr algn="l">
              <a:lnSpc>
                <a:spcPts val="3500"/>
              </a:lnSpc>
            </a:pPr>
            <a:r>
              <a:rPr lang="en-US" sz="2500">
                <a:solidFill>
                  <a:srgbClr val="000000"/>
                </a:solidFill>
                <a:latin typeface="Arial"/>
              </a:rPr>
              <a:t>For every action of the IRA, the Black and Tans, and thee Auxiliaries carried out terrible </a:t>
            </a:r>
            <a:r>
              <a:rPr lang="en-US" sz="2500">
                <a:solidFill>
                  <a:srgbClr val="000000"/>
                </a:solidFill>
                <a:latin typeface="Arial Bold"/>
              </a:rPr>
              <a:t>reprisals</a:t>
            </a:r>
            <a:r>
              <a:rPr lang="en-US" sz="2500">
                <a:solidFill>
                  <a:srgbClr val="000000"/>
                </a:solidFill>
                <a:latin typeface="Arial"/>
              </a:rPr>
              <a:t> on Irish civilians which only increased support for the IRA.</a:t>
            </a:r>
          </a:p>
          <a:p>
            <a:pPr algn="l">
              <a:lnSpc>
                <a:spcPts val="3500"/>
              </a:lnSpc>
            </a:pP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Key events of the War of Independence</a:t>
            </a:r>
          </a:p>
        </p:txBody>
      </p:sp>
      <p:sp>
        <p:nvSpPr>
          <p:cNvPr name="TextBox 12" id="12"/>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t>
            </a:r>
            <a:r>
              <a:rPr lang="en-US" sz="2500">
                <a:solidFill>
                  <a:srgbClr val="000000"/>
                </a:solidFill>
                <a:latin typeface="Arial Bold"/>
              </a:rPr>
              <a:t>20 March 1920 – </a:t>
            </a:r>
            <a:r>
              <a:rPr lang="en-US" sz="2500">
                <a:solidFill>
                  <a:srgbClr val="000000"/>
                </a:solidFill>
                <a:latin typeface="Arial"/>
              </a:rPr>
              <a:t>British Forces murdered the Lord Mayor of Cork, </a:t>
            </a:r>
            <a:r>
              <a:rPr lang="en-US" sz="2500">
                <a:solidFill>
                  <a:srgbClr val="000000"/>
                </a:solidFill>
                <a:latin typeface="Arial Bold"/>
              </a:rPr>
              <a:t>Tomás MacCurtain</a:t>
            </a:r>
            <a:r>
              <a:rPr lang="en-US" sz="2500">
                <a:solidFill>
                  <a:srgbClr val="000000"/>
                </a:solidFill>
                <a:latin typeface="Arial"/>
              </a:rPr>
              <a:t>, who had led the Cork Volunteers in the Easter Rising.</a:t>
            </a:r>
          </a:p>
          <a:p>
            <a:pPr algn="l">
              <a:lnSpc>
                <a:spcPts val="3500"/>
              </a:lnSpc>
            </a:pPr>
            <a:r>
              <a:rPr lang="en-US" sz="2500">
                <a:solidFill>
                  <a:srgbClr val="000000"/>
                </a:solidFill>
                <a:latin typeface="Arial"/>
              </a:rPr>
              <a:t>•</a:t>
            </a:r>
            <a:r>
              <a:rPr lang="en-US" sz="2500">
                <a:solidFill>
                  <a:srgbClr val="000000"/>
                </a:solidFill>
                <a:latin typeface="Arial Bold"/>
              </a:rPr>
              <a:t>25 October 1920 – </a:t>
            </a:r>
            <a:r>
              <a:rPr lang="en-US" sz="2500">
                <a:solidFill>
                  <a:srgbClr val="000000"/>
                </a:solidFill>
                <a:latin typeface="Arial"/>
              </a:rPr>
              <a:t>Terence MacSwiney (Lord Mayor of Cork after MacCurtain) died in Brixton Prison, London after 74 days on hunger strike.</a:t>
            </a:r>
          </a:p>
          <a:p>
            <a:pPr algn="l">
              <a:lnSpc>
                <a:spcPts val="3500"/>
              </a:lnSpc>
            </a:pPr>
            <a:r>
              <a:rPr lang="en-US" sz="2500">
                <a:solidFill>
                  <a:srgbClr val="000000"/>
                </a:solidFill>
                <a:latin typeface="Arial"/>
              </a:rPr>
              <a:t>•</a:t>
            </a:r>
            <a:r>
              <a:rPr lang="en-US" sz="2500">
                <a:solidFill>
                  <a:srgbClr val="000000"/>
                </a:solidFill>
                <a:latin typeface="Arial Bold"/>
              </a:rPr>
              <a:t>1 November 1920 – </a:t>
            </a:r>
            <a:r>
              <a:rPr lang="en-US" sz="2500">
                <a:solidFill>
                  <a:srgbClr val="000000"/>
                </a:solidFill>
                <a:latin typeface="Arial"/>
              </a:rPr>
              <a:t>Kevin Barry (18) was hanged for taking part in an ambush in Dublin which resulted in the death of a British Soldier. </a:t>
            </a:r>
          </a:p>
          <a:p>
            <a:pPr algn="l">
              <a:lnSpc>
                <a:spcPts val="3500"/>
              </a:lnSpc>
            </a:pPr>
            <a:r>
              <a:rPr lang="en-US" sz="2500">
                <a:solidFill>
                  <a:srgbClr val="000000"/>
                </a:solidFill>
                <a:latin typeface="Arial"/>
              </a:rPr>
              <a:t>•</a:t>
            </a:r>
            <a:r>
              <a:rPr lang="en-US" sz="2500">
                <a:solidFill>
                  <a:srgbClr val="000000"/>
                </a:solidFill>
                <a:latin typeface="Arial Bold"/>
              </a:rPr>
              <a:t>21 November 1920 </a:t>
            </a:r>
            <a:r>
              <a:rPr lang="en-US" sz="2500">
                <a:solidFill>
                  <a:srgbClr val="000000"/>
                </a:solidFill>
                <a:latin typeface="Arial"/>
              </a:rPr>
              <a:t>– Bloody Sunday – Collin’s </a:t>
            </a:r>
            <a:r>
              <a:rPr lang="en-US" sz="2500">
                <a:solidFill>
                  <a:srgbClr val="000000"/>
                </a:solidFill>
                <a:latin typeface="Arial Bold"/>
              </a:rPr>
              <a:t>Squad</a:t>
            </a:r>
            <a:r>
              <a:rPr lang="en-US" sz="2500">
                <a:solidFill>
                  <a:srgbClr val="000000"/>
                </a:solidFill>
                <a:latin typeface="Arial"/>
              </a:rPr>
              <a:t> kills13 British intelligence agents in the dawn hours. In retaliation, the </a:t>
            </a:r>
            <a:r>
              <a:rPr lang="en-US" sz="2500">
                <a:solidFill>
                  <a:srgbClr val="000000"/>
                </a:solidFill>
                <a:latin typeface="Arial Bold"/>
              </a:rPr>
              <a:t>Auxiliaries</a:t>
            </a:r>
            <a:r>
              <a:rPr lang="en-US" sz="2500">
                <a:solidFill>
                  <a:srgbClr val="000000"/>
                </a:solidFill>
                <a:latin typeface="Arial"/>
              </a:rPr>
              <a:t> entered Croke Park and opened fire on the crowd, killing 12 people including Tipperary player Michael Hogan. The British are brought under fire in international relations for the attack.</a:t>
            </a:r>
          </a:p>
          <a:p>
            <a:pPr algn="l">
              <a:lnSpc>
                <a:spcPts val="3500"/>
              </a:lnSpc>
            </a:pPr>
            <a:r>
              <a:rPr lang="en-US" sz="2500">
                <a:solidFill>
                  <a:srgbClr val="000000"/>
                </a:solidFill>
                <a:latin typeface="Arial"/>
              </a:rPr>
              <a:t>•</a:t>
            </a:r>
            <a:r>
              <a:rPr lang="en-US" sz="2500">
                <a:solidFill>
                  <a:srgbClr val="000000"/>
                </a:solidFill>
                <a:latin typeface="Arial Bold"/>
              </a:rPr>
              <a:t>28 November 1920 </a:t>
            </a:r>
            <a:r>
              <a:rPr lang="en-US" sz="2500">
                <a:solidFill>
                  <a:srgbClr val="000000"/>
                </a:solidFill>
                <a:latin typeface="Arial"/>
              </a:rPr>
              <a:t>– </a:t>
            </a:r>
            <a:r>
              <a:rPr lang="en-US" sz="2500">
                <a:solidFill>
                  <a:srgbClr val="000000"/>
                </a:solidFill>
                <a:latin typeface="Arial Bold"/>
              </a:rPr>
              <a:t>Tom Barry </a:t>
            </a:r>
            <a:r>
              <a:rPr lang="en-US" sz="2500">
                <a:solidFill>
                  <a:srgbClr val="000000"/>
                </a:solidFill>
                <a:latin typeface="Arial"/>
              </a:rPr>
              <a:t>and the West Cork Brigade ambushed and killed 18 Auxiliaries in Kilmichael, Co. Cork; the Auxiliaries burn Cork City Centre in retaliation</a:t>
            </a:r>
          </a:p>
          <a:p>
            <a:pPr algn="l">
              <a:lnSpc>
                <a:spcPts val="3500"/>
              </a:lnSpc>
            </a:pPr>
            <a:r>
              <a:rPr lang="en-US" sz="2500">
                <a:solidFill>
                  <a:srgbClr val="000000"/>
                </a:solidFill>
                <a:latin typeface="Arial"/>
              </a:rPr>
              <a:t>•</a:t>
            </a:r>
            <a:r>
              <a:rPr lang="en-US" sz="2500">
                <a:solidFill>
                  <a:srgbClr val="000000"/>
                </a:solidFill>
                <a:latin typeface="Arial Bold"/>
              </a:rPr>
              <a:t>25 May 1921 – </a:t>
            </a:r>
            <a:r>
              <a:rPr lang="en-US" sz="2500">
                <a:solidFill>
                  <a:srgbClr val="000000"/>
                </a:solidFill>
                <a:latin typeface="Arial"/>
              </a:rPr>
              <a:t>The IRA burn </a:t>
            </a:r>
            <a:r>
              <a:rPr lang="en-US" sz="2500">
                <a:solidFill>
                  <a:srgbClr val="000000"/>
                </a:solidFill>
                <a:latin typeface="Arial Bold"/>
              </a:rPr>
              <a:t>Custom House</a:t>
            </a:r>
            <a:r>
              <a:rPr lang="en-US" sz="2500">
                <a:solidFill>
                  <a:srgbClr val="000000"/>
                </a:solidFill>
                <a:latin typeface="Arial"/>
              </a:rPr>
              <a:t> which lasted five days, destroying centuries of records. Eighty IRA men were killed or captured.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2078821"/>
            <a:ext cx="5189162" cy="6129358"/>
          </a:xfrm>
          <a:custGeom>
            <a:avLst/>
            <a:gdLst/>
            <a:ahLst/>
            <a:cxnLst/>
            <a:rect r="r" b="b" t="t" l="l"/>
            <a:pathLst>
              <a:path h="6129358" w="5189162">
                <a:moveTo>
                  <a:pt x="0" y="0"/>
                </a:moveTo>
                <a:lnTo>
                  <a:pt x="5189162" y="0"/>
                </a:lnTo>
                <a:lnTo>
                  <a:pt x="5189162" y="6129358"/>
                </a:lnTo>
                <a:lnTo>
                  <a:pt x="0" y="6129358"/>
                </a:lnTo>
                <a:lnTo>
                  <a:pt x="0" y="0"/>
                </a:lnTo>
                <a:close/>
              </a:path>
            </a:pathLst>
          </a:custGeom>
          <a:blipFill>
            <a:blip r:embed="rId6"/>
            <a:stretch>
              <a:fillRect l="0" t="0" r="0" b="0"/>
            </a:stretch>
          </a:blipFill>
        </p:spPr>
      </p:sp>
      <p:sp>
        <p:nvSpPr>
          <p:cNvPr name="Freeform 11" id="11"/>
          <p:cNvSpPr/>
          <p:nvPr/>
        </p:nvSpPr>
        <p:spPr>
          <a:xfrm flipH="false" flipV="false" rot="0">
            <a:off x="5951162" y="1110026"/>
            <a:ext cx="10988098" cy="8066948"/>
          </a:xfrm>
          <a:custGeom>
            <a:avLst/>
            <a:gdLst/>
            <a:ahLst/>
            <a:cxnLst/>
            <a:rect r="r" b="b" t="t" l="l"/>
            <a:pathLst>
              <a:path h="8066948" w="10988098">
                <a:moveTo>
                  <a:pt x="0" y="0"/>
                </a:moveTo>
                <a:lnTo>
                  <a:pt x="10988098" y="0"/>
                </a:lnTo>
                <a:lnTo>
                  <a:pt x="10988098" y="8066948"/>
                </a:lnTo>
                <a:lnTo>
                  <a:pt x="0" y="8066948"/>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3727901" y="3632199"/>
            <a:ext cx="10832199" cy="6093112"/>
          </a:xfrm>
          <a:custGeom>
            <a:avLst/>
            <a:gdLst/>
            <a:ahLst/>
            <a:cxnLst/>
            <a:rect r="r" b="b" t="t" l="l"/>
            <a:pathLst>
              <a:path h="6093112" w="10832199">
                <a:moveTo>
                  <a:pt x="0" y="0"/>
                </a:moveTo>
                <a:lnTo>
                  <a:pt x="10832198" y="0"/>
                </a:lnTo>
                <a:lnTo>
                  <a:pt x="10832198" y="6093112"/>
                </a:lnTo>
                <a:lnTo>
                  <a:pt x="0" y="6093112"/>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End of the War</a:t>
            </a:r>
          </a:p>
        </p:txBody>
      </p:sp>
      <p:sp>
        <p:nvSpPr>
          <p:cNvPr name="TextBox 13" id="13"/>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Both the Irish and British governments realised the need for peace as death tolls rose. </a:t>
            </a:r>
            <a:r>
              <a:rPr lang="en-US" sz="2500">
                <a:solidFill>
                  <a:srgbClr val="000000"/>
                </a:solidFill>
                <a:latin typeface="Arial"/>
              </a:rPr>
              <a:t>The war cost Britain </a:t>
            </a:r>
            <a:r>
              <a:rPr lang="en-US" sz="2500">
                <a:solidFill>
                  <a:srgbClr val="000000"/>
                </a:solidFill>
                <a:latin typeface="Arial Italics"/>
              </a:rPr>
              <a:t>£20 million </a:t>
            </a:r>
            <a:r>
              <a:rPr lang="en-US" sz="2500">
                <a:solidFill>
                  <a:srgbClr val="000000"/>
                </a:solidFill>
                <a:latin typeface="Arial"/>
              </a:rPr>
              <a:t>a year while the Irish were running out of arms and ammunition. The British were also under fire from home and international criticism for the actions of the </a:t>
            </a:r>
            <a:r>
              <a:rPr lang="en-US" sz="2500">
                <a:solidFill>
                  <a:srgbClr val="000000"/>
                </a:solidFill>
                <a:latin typeface="Arial Bold"/>
              </a:rPr>
              <a:t>Black and Tans</a:t>
            </a:r>
            <a:r>
              <a:rPr lang="en-US" sz="2500">
                <a:solidFill>
                  <a:srgbClr val="000000"/>
                </a:solidFill>
                <a:latin typeface="Arial"/>
              </a:rPr>
              <a:t>, and the </a:t>
            </a:r>
            <a:r>
              <a:rPr lang="en-US" sz="2500">
                <a:solidFill>
                  <a:srgbClr val="000000"/>
                </a:solidFill>
                <a:latin typeface="Arial Bold"/>
              </a:rPr>
              <a:t>Auxiliaries</a:t>
            </a:r>
            <a:r>
              <a:rPr lang="en-US" sz="2500">
                <a:solidFill>
                  <a:srgbClr val="000000"/>
                </a:solidFill>
                <a:latin typeface="Arial"/>
              </a:rPr>
              <a:t> against Irish civilians. A truce was agreed upon by </a:t>
            </a:r>
            <a:r>
              <a:rPr lang="en-US" sz="2500">
                <a:solidFill>
                  <a:srgbClr val="000000"/>
                </a:solidFill>
                <a:latin typeface="Arial Bold"/>
              </a:rPr>
              <a:t>Lloyd George </a:t>
            </a:r>
            <a:r>
              <a:rPr lang="en-US" sz="2500">
                <a:solidFill>
                  <a:srgbClr val="000000"/>
                </a:solidFill>
                <a:latin typeface="Arial"/>
              </a:rPr>
              <a:t>and </a:t>
            </a:r>
            <a:r>
              <a:rPr lang="en-US" sz="2500">
                <a:solidFill>
                  <a:srgbClr val="000000"/>
                </a:solidFill>
                <a:latin typeface="Arial Bold"/>
              </a:rPr>
              <a:t>Eamon de Valera </a:t>
            </a:r>
            <a:r>
              <a:rPr lang="en-US" sz="2500">
                <a:solidFill>
                  <a:srgbClr val="000000"/>
                </a:solidFill>
                <a:latin typeface="Arial"/>
              </a:rPr>
              <a:t>on the </a:t>
            </a:r>
            <a:r>
              <a:rPr lang="en-US" sz="2500">
                <a:solidFill>
                  <a:srgbClr val="000000"/>
                </a:solidFill>
                <a:latin typeface="Arial Bold"/>
              </a:rPr>
              <a:t>11 July 1921</a:t>
            </a:r>
            <a:r>
              <a:rPr lang="en-US" sz="25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When and how did the War of Independence begin?</a:t>
            </a:r>
          </a:p>
          <a:p>
            <a:pPr algn="l" marL="539749" indent="-269875" lvl="1">
              <a:lnSpc>
                <a:spcPts val="3499"/>
              </a:lnSpc>
              <a:buAutoNum type="arabicPeriod" startAt="1"/>
            </a:pPr>
            <a:r>
              <a:rPr lang="en-US" sz="2499">
                <a:solidFill>
                  <a:srgbClr val="0DA33B"/>
                </a:solidFill>
                <a:latin typeface="Arial"/>
              </a:rPr>
              <a:t>Explain the term guerrilla warfare.</a:t>
            </a:r>
          </a:p>
          <a:p>
            <a:pPr algn="l" marL="539749" indent="-269875" lvl="1">
              <a:lnSpc>
                <a:spcPts val="3499"/>
              </a:lnSpc>
              <a:buAutoNum type="arabicPeriod" startAt="1"/>
            </a:pPr>
            <a:r>
              <a:rPr lang="en-US" sz="2499">
                <a:solidFill>
                  <a:srgbClr val="0DA33B"/>
                </a:solidFill>
                <a:latin typeface="Arial"/>
              </a:rPr>
              <a:t>Who were (a) the Black and Tans and (b) the Auxiliaries?</a:t>
            </a:r>
          </a:p>
          <a:p>
            <a:pPr algn="l" marL="539749" indent="-269875" lvl="1">
              <a:lnSpc>
                <a:spcPts val="3499"/>
              </a:lnSpc>
              <a:buAutoNum type="arabicPeriod" startAt="1"/>
            </a:pPr>
            <a:r>
              <a:rPr lang="en-US" sz="2499">
                <a:solidFill>
                  <a:srgbClr val="0DA33B"/>
                </a:solidFill>
                <a:latin typeface="Arial"/>
              </a:rPr>
              <a:t>What was a reprisal? </a:t>
            </a:r>
          </a:p>
          <a:p>
            <a:pPr algn="l" marL="539749" indent="-269875" lvl="1">
              <a:lnSpc>
                <a:spcPts val="3499"/>
              </a:lnSpc>
              <a:buAutoNum type="arabicPeriod" startAt="1"/>
            </a:pPr>
            <a:r>
              <a:rPr lang="en-US" sz="2499">
                <a:solidFill>
                  <a:srgbClr val="0DA33B"/>
                </a:solidFill>
                <a:latin typeface="Arial"/>
              </a:rPr>
              <a:t>What was the bloodiest event of the War?</a:t>
            </a:r>
          </a:p>
          <a:p>
            <a:pPr algn="l" marL="539749" indent="-269875" lvl="1">
              <a:lnSpc>
                <a:spcPts val="3499"/>
              </a:lnSpc>
              <a:buAutoNum type="arabicPeriod" startAt="1"/>
            </a:pPr>
            <a:r>
              <a:rPr lang="en-US" sz="2499">
                <a:solidFill>
                  <a:srgbClr val="0DA33B"/>
                </a:solidFill>
                <a:latin typeface="Arial"/>
              </a:rPr>
              <a:t>Why was a truce declared in July 1921? (Give 3 reasons)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20.7: THE ANGLO-IRISH TREATY, 1921</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20.7: the anglo-irish treaty, 1921</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5384799"/>
          <a:ext cx="15609955" cy="1524000"/>
        </p:xfrm>
        <a:graphic>
          <a:graphicData uri="http://schemas.openxmlformats.org/drawingml/2006/table">
            <a:tbl>
              <a:tblPr/>
              <a:tblGrid>
                <a:gridCol w="7804977"/>
                <a:gridCol w="7804977"/>
              </a:tblGrid>
              <a:tr h="508000">
                <a:tc>
                  <a:txBody>
                    <a:bodyPr anchor="t" rtlCol="false"/>
                    <a:lstStyle/>
                    <a:p>
                      <a:pPr algn="ctr">
                        <a:lnSpc>
                          <a:spcPts val="3499"/>
                        </a:lnSpc>
                        <a:defRPr/>
                      </a:pPr>
                      <a:r>
                        <a:rPr lang="en-US" sz="2499">
                          <a:solidFill>
                            <a:srgbClr val="FFFFFF"/>
                          </a:solidFill>
                          <a:latin typeface="Arial Bold"/>
                        </a:rPr>
                        <a:t>What the Irish wanted:</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DA33B"/>
                    </a:solidFill>
                  </a:tcPr>
                </a:tc>
                <a:tc>
                  <a:txBody>
                    <a:bodyPr anchor="t" rtlCol="false"/>
                    <a:lstStyle/>
                    <a:p>
                      <a:pPr algn="ctr">
                        <a:lnSpc>
                          <a:spcPts val="3499"/>
                        </a:lnSpc>
                        <a:defRPr/>
                      </a:pPr>
                      <a:r>
                        <a:rPr lang="en-US" sz="2499">
                          <a:solidFill>
                            <a:srgbClr val="FFFFFF"/>
                          </a:solidFill>
                          <a:latin typeface="Arial Bold"/>
                        </a:rPr>
                        <a:t>What the British wanted:</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00000"/>
                    </a:solidFill>
                  </a:tcPr>
                </a:tc>
              </a:tr>
              <a:tr h="508000">
                <a:tc>
                  <a:txBody>
                    <a:bodyPr anchor="t" rtlCol="false"/>
                    <a:lstStyle/>
                    <a:p>
                      <a:pPr algn="ctr">
                        <a:lnSpc>
                          <a:spcPts val="3499"/>
                        </a:lnSpc>
                        <a:defRPr/>
                      </a:pPr>
                      <a:r>
                        <a:rPr lang="en-US" sz="2499">
                          <a:solidFill>
                            <a:srgbClr val="000000"/>
                          </a:solidFill>
                          <a:latin typeface="Arial"/>
                        </a:rPr>
                        <a:t>A republic completely independent of Britain.</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To keep Ireland within the British Empire.</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508000">
                <a:tc>
                  <a:txBody>
                    <a:bodyPr anchor="t" rtlCol="false"/>
                    <a:lstStyle/>
                    <a:p>
                      <a:pPr algn="ctr">
                        <a:lnSpc>
                          <a:spcPts val="3499"/>
                        </a:lnSpc>
                        <a:defRPr/>
                      </a:pPr>
                      <a:r>
                        <a:rPr lang="en-US" sz="2499">
                          <a:solidFill>
                            <a:srgbClr val="000000"/>
                          </a:solidFill>
                          <a:latin typeface="Arial"/>
                        </a:rPr>
                        <a:t>No border/partition between North and South.</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To protect the Ulster Unionists.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Treaty Negotiations</a:t>
            </a:r>
          </a:p>
        </p:txBody>
      </p:sp>
      <p:sp>
        <p:nvSpPr>
          <p:cNvPr name="TextBox 13" id="13"/>
          <p:cNvSpPr txBox="true"/>
          <p:nvPr/>
        </p:nvSpPr>
        <p:spPr>
          <a:xfrm rot="0">
            <a:off x="1028700" y="1838325"/>
            <a:ext cx="15609955"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Sinn Féin sent a delegation of </a:t>
            </a:r>
            <a:r>
              <a:rPr lang="en-US" sz="2500">
                <a:solidFill>
                  <a:srgbClr val="0DA33B"/>
                </a:solidFill>
                <a:latin typeface="Arial Bold"/>
              </a:rPr>
              <a:t>Arthur Griffith</a:t>
            </a:r>
            <a:r>
              <a:rPr lang="en-US" sz="2500">
                <a:solidFill>
                  <a:srgbClr val="000000"/>
                </a:solidFill>
                <a:latin typeface="Arial"/>
              </a:rPr>
              <a:t>, </a:t>
            </a:r>
            <a:r>
              <a:rPr lang="en-US" sz="2500">
                <a:solidFill>
                  <a:srgbClr val="0DA33B"/>
                </a:solidFill>
                <a:latin typeface="Arial Bold"/>
              </a:rPr>
              <a:t>Michael Collins</a:t>
            </a:r>
            <a:r>
              <a:rPr lang="en-US" sz="2500">
                <a:solidFill>
                  <a:srgbClr val="000000"/>
                </a:solidFill>
                <a:latin typeface="Arial"/>
              </a:rPr>
              <a:t>, </a:t>
            </a:r>
            <a:r>
              <a:rPr lang="en-US" sz="2500">
                <a:solidFill>
                  <a:srgbClr val="0DA33B"/>
                </a:solidFill>
                <a:latin typeface="Arial Bold"/>
              </a:rPr>
              <a:t>Robert Barton</a:t>
            </a:r>
            <a:r>
              <a:rPr lang="en-US" sz="2500">
                <a:solidFill>
                  <a:srgbClr val="000000"/>
                </a:solidFill>
                <a:latin typeface="Arial"/>
              </a:rPr>
              <a:t>, </a:t>
            </a:r>
            <a:r>
              <a:rPr lang="en-US" sz="2500">
                <a:solidFill>
                  <a:srgbClr val="0DA33B"/>
                </a:solidFill>
                <a:latin typeface="Arial Bold"/>
              </a:rPr>
              <a:t>Éamonn Duggan</a:t>
            </a:r>
            <a:r>
              <a:rPr lang="en-US" sz="2500">
                <a:solidFill>
                  <a:srgbClr val="000000"/>
                </a:solidFill>
                <a:latin typeface="Arial Bold"/>
              </a:rPr>
              <a:t> </a:t>
            </a:r>
            <a:r>
              <a:rPr lang="en-US" sz="2500">
                <a:solidFill>
                  <a:srgbClr val="000000"/>
                </a:solidFill>
                <a:latin typeface="Arial"/>
              </a:rPr>
              <a:t>and </a:t>
            </a:r>
            <a:r>
              <a:rPr lang="en-US" sz="2500">
                <a:solidFill>
                  <a:srgbClr val="0DA33B"/>
                </a:solidFill>
                <a:latin typeface="Arial Bold"/>
              </a:rPr>
              <a:t>George Gavan Duffy</a:t>
            </a:r>
            <a:r>
              <a:rPr lang="en-US" sz="2500">
                <a:solidFill>
                  <a:srgbClr val="000000"/>
                </a:solidFill>
                <a:latin typeface="Arial"/>
              </a:rPr>
              <a:t> to London with </a:t>
            </a:r>
            <a:r>
              <a:rPr lang="en-US" sz="2500">
                <a:solidFill>
                  <a:srgbClr val="0DA33B"/>
                </a:solidFill>
                <a:latin typeface="Arial Bold"/>
              </a:rPr>
              <a:t>Erskine Childers</a:t>
            </a:r>
            <a:r>
              <a:rPr lang="en-US" sz="2500">
                <a:solidFill>
                  <a:srgbClr val="000000"/>
                </a:solidFill>
                <a:latin typeface="Arial Bold"/>
              </a:rPr>
              <a:t> </a:t>
            </a:r>
            <a:r>
              <a:rPr lang="en-US" sz="2500">
                <a:solidFill>
                  <a:srgbClr val="000000"/>
                </a:solidFill>
                <a:latin typeface="Arial"/>
              </a:rPr>
              <a:t>serving as a secretary. Although the Irish delegation had been sent as </a:t>
            </a:r>
            <a:r>
              <a:rPr lang="en-US" sz="2500">
                <a:solidFill>
                  <a:srgbClr val="0DA33B"/>
                </a:solidFill>
                <a:latin typeface="Arial Bold Italics"/>
              </a:rPr>
              <a:t>plenipotentiaries</a:t>
            </a:r>
            <a:r>
              <a:rPr lang="en-US" sz="2500">
                <a:solidFill>
                  <a:srgbClr val="0DA33B"/>
                </a:solidFill>
                <a:latin typeface="Arial"/>
              </a:rPr>
              <a:t> </a:t>
            </a:r>
            <a:r>
              <a:rPr lang="en-US" sz="2500">
                <a:solidFill>
                  <a:srgbClr val="000000"/>
                </a:solidFill>
                <a:latin typeface="Arial"/>
              </a:rPr>
              <a:t>(</a:t>
            </a:r>
            <a:r>
              <a:rPr lang="en-US" sz="2500" u="sng">
                <a:solidFill>
                  <a:srgbClr val="00DF24"/>
                </a:solidFill>
                <a:latin typeface="Arial"/>
              </a:rPr>
              <a:t>negotiators empowered to sign a treaty without reference back to their superiors</a:t>
            </a:r>
            <a:r>
              <a:rPr lang="en-US" sz="2500">
                <a:solidFill>
                  <a:srgbClr val="000000"/>
                </a:solidFill>
                <a:latin typeface="Arial"/>
              </a:rPr>
              <a:t>), de Valera wanted information sent back to him before anything was signed, contradicting the status of the delegations. He also wanted to be in Ireland to deal with groups like the IRA if needed.</a:t>
            </a:r>
          </a:p>
          <a:p>
            <a:pPr algn="l">
              <a:lnSpc>
                <a:spcPts val="3500"/>
              </a:lnSpc>
            </a:pPr>
            <a:r>
              <a:rPr lang="en-US" sz="2500">
                <a:solidFill>
                  <a:srgbClr val="000000"/>
                </a:solidFill>
                <a:latin typeface="Arial"/>
              </a:rPr>
              <a:t>The British delegation comprised of </a:t>
            </a:r>
            <a:r>
              <a:rPr lang="en-US" sz="2500">
                <a:solidFill>
                  <a:srgbClr val="C00000"/>
                </a:solidFill>
                <a:latin typeface="Arial Bold"/>
              </a:rPr>
              <a:t>Lloyd George</a:t>
            </a:r>
            <a:r>
              <a:rPr lang="en-US" sz="2500">
                <a:solidFill>
                  <a:srgbClr val="000000"/>
                </a:solidFill>
                <a:latin typeface="Arial Bold"/>
              </a:rPr>
              <a:t>, </a:t>
            </a:r>
            <a:r>
              <a:rPr lang="en-US" sz="2500">
                <a:solidFill>
                  <a:srgbClr val="C00000"/>
                </a:solidFill>
                <a:latin typeface="Arial Bold"/>
              </a:rPr>
              <a:t>Winston Churchill</a:t>
            </a:r>
            <a:r>
              <a:rPr lang="en-US" sz="2500">
                <a:solidFill>
                  <a:srgbClr val="000000"/>
                </a:solidFill>
                <a:latin typeface="Arial Bold"/>
              </a:rPr>
              <a:t>, </a:t>
            </a:r>
            <a:r>
              <a:rPr lang="en-US" sz="2500">
                <a:solidFill>
                  <a:srgbClr val="C00000"/>
                </a:solidFill>
                <a:latin typeface="Arial Bold"/>
              </a:rPr>
              <a:t>Austin Chamberlain</a:t>
            </a:r>
            <a:r>
              <a:rPr lang="en-US" sz="2500">
                <a:solidFill>
                  <a:srgbClr val="000000"/>
                </a:solidFill>
                <a:latin typeface="Arial Bold"/>
              </a:rPr>
              <a:t> </a:t>
            </a:r>
            <a:r>
              <a:rPr lang="en-US" sz="2500">
                <a:solidFill>
                  <a:srgbClr val="000000"/>
                </a:solidFill>
                <a:latin typeface="Arial"/>
              </a:rPr>
              <a:t>and</a:t>
            </a:r>
            <a:r>
              <a:rPr lang="en-US" sz="2500">
                <a:solidFill>
                  <a:srgbClr val="000000"/>
                </a:solidFill>
                <a:latin typeface="Arial Bold"/>
              </a:rPr>
              <a:t> </a:t>
            </a:r>
            <a:r>
              <a:rPr lang="en-US" sz="2500">
                <a:solidFill>
                  <a:srgbClr val="C00000"/>
                </a:solidFill>
                <a:latin typeface="Arial Bold"/>
              </a:rPr>
              <a:t>Lord Birkenhead</a:t>
            </a:r>
            <a:r>
              <a:rPr lang="en-US" sz="2500">
                <a:solidFill>
                  <a:srgbClr val="000000"/>
                </a:solidFill>
                <a:latin typeface="Arial"/>
              </a:rPr>
              <a:t>. All four were very experienced compared to their Irish counterparts and had been involved in the negotiations of the </a:t>
            </a:r>
            <a:r>
              <a:rPr lang="en-US" sz="2500">
                <a:solidFill>
                  <a:srgbClr val="43008F"/>
                </a:solidFill>
                <a:latin typeface="Arial Bold"/>
              </a:rPr>
              <a:t>Treaty of Versailles</a:t>
            </a:r>
            <a:r>
              <a:rPr lang="en-US" sz="2500">
                <a:solidFill>
                  <a:srgbClr val="000000"/>
                </a:solidFill>
                <a:latin typeface="Arial Bold"/>
              </a:rPr>
              <a:t> </a:t>
            </a:r>
            <a:r>
              <a:rPr lang="en-US" sz="2500">
                <a:solidFill>
                  <a:srgbClr val="000000"/>
                </a:solidFill>
                <a:latin typeface="Arial"/>
              </a:rPr>
              <a:t>at the end of World War I.</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6804024"/>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negotiations lasted two months from October to December 1921. </a:t>
            </a:r>
            <a:r>
              <a:rPr lang="en-US" sz="2500">
                <a:solidFill>
                  <a:srgbClr val="000000"/>
                </a:solidFill>
                <a:latin typeface="Arial"/>
              </a:rPr>
              <a:t>The Irish quickly realised a compromise was needed. They were in regular contact with de Valera and the government at home but were pressured by Lloyd George to accept a deal, with the threat of restarting the war if they refused. </a:t>
            </a:r>
          </a:p>
          <a:p>
            <a:pPr algn="l">
              <a:lnSpc>
                <a:spcPts val="3500"/>
              </a:lnSpc>
            </a:pPr>
            <a:r>
              <a:rPr lang="en-US" sz="2500">
                <a:solidFill>
                  <a:srgbClr val="000000"/>
                </a:solidFill>
                <a:latin typeface="Arial"/>
              </a:rPr>
              <a:t>De Valera had met with Lloyd George on four occasions at Downing Street in July 1921</a:t>
            </a:r>
          </a:p>
          <a:p>
            <a:pPr algn="l">
              <a:lnSpc>
                <a:spcPts val="3500"/>
              </a:lnSpc>
            </a:pPr>
            <a:r>
              <a:rPr lang="en-US" sz="2500">
                <a:solidFill>
                  <a:srgbClr val="000000"/>
                </a:solidFill>
                <a:latin typeface="Arial"/>
              </a:rPr>
              <a:t>Griffith and Collins accepted the deal laid out by the British. Both men felt that de Valera had set them up for failure, knowing there was an unpleasant compromise in store.</a:t>
            </a:r>
          </a:p>
          <a:p>
            <a:pPr algn="l">
              <a:lnSpc>
                <a:spcPts val="3500"/>
              </a:lnSpc>
            </a:pP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991204" y="767352"/>
            <a:ext cx="6948056" cy="8752295"/>
          </a:xfrm>
          <a:custGeom>
            <a:avLst/>
            <a:gdLst/>
            <a:ahLst/>
            <a:cxnLst/>
            <a:rect r="r" b="b" t="t" l="l"/>
            <a:pathLst>
              <a:path h="8752295" w="6948056">
                <a:moveTo>
                  <a:pt x="0" y="0"/>
                </a:moveTo>
                <a:lnTo>
                  <a:pt x="6948056" y="0"/>
                </a:lnTo>
                <a:lnTo>
                  <a:pt x="6948056" y="8752296"/>
                </a:lnTo>
                <a:lnTo>
                  <a:pt x="0" y="8752296"/>
                </a:lnTo>
                <a:lnTo>
                  <a:pt x="0" y="0"/>
                </a:lnTo>
                <a:close/>
              </a:path>
            </a:pathLst>
          </a:custGeom>
          <a:blipFill>
            <a:blip r:embed="rId6"/>
            <a:stretch>
              <a:fillRect l="0" t="0" r="0" b="0"/>
            </a:stretch>
          </a:blipFill>
        </p:spPr>
      </p:sp>
      <p:sp>
        <p:nvSpPr>
          <p:cNvPr name="Freeform 11" id="11"/>
          <p:cNvSpPr/>
          <p:nvPr/>
        </p:nvSpPr>
        <p:spPr>
          <a:xfrm flipH="false" flipV="false" rot="0">
            <a:off x="685800" y="2447589"/>
            <a:ext cx="9305404" cy="5734455"/>
          </a:xfrm>
          <a:custGeom>
            <a:avLst/>
            <a:gdLst/>
            <a:ahLst/>
            <a:cxnLst/>
            <a:rect r="r" b="b" t="t" l="l"/>
            <a:pathLst>
              <a:path h="5734455" w="9305404">
                <a:moveTo>
                  <a:pt x="0" y="0"/>
                </a:moveTo>
                <a:lnTo>
                  <a:pt x="9305404" y="0"/>
                </a:lnTo>
                <a:lnTo>
                  <a:pt x="9305404" y="5734455"/>
                </a:lnTo>
                <a:lnTo>
                  <a:pt x="0" y="5734455"/>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1025534" y="1640031"/>
            <a:ext cx="10046142"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On the </a:t>
            </a:r>
            <a:r>
              <a:rPr lang="en-US" sz="2500">
                <a:solidFill>
                  <a:srgbClr val="000000"/>
                </a:solidFill>
                <a:latin typeface="Arial Bold"/>
              </a:rPr>
              <a:t>6th December 1921</a:t>
            </a:r>
            <a:r>
              <a:rPr lang="en-US" sz="2500">
                <a:solidFill>
                  <a:srgbClr val="000000"/>
                </a:solidFill>
                <a:latin typeface="Arial"/>
              </a:rPr>
              <a:t>, the 'Treaty between Great Britain and Ireland' (The </a:t>
            </a:r>
            <a:r>
              <a:rPr lang="en-US" sz="2500">
                <a:solidFill>
                  <a:srgbClr val="000000"/>
                </a:solidFill>
                <a:latin typeface="Arial Bold"/>
              </a:rPr>
              <a:t>1921 Anglo-Irish Treaty</a:t>
            </a:r>
            <a:r>
              <a:rPr lang="en-US" sz="2500">
                <a:solidFill>
                  <a:srgbClr val="000000"/>
                </a:solidFill>
                <a:latin typeface="Arial"/>
              </a:rPr>
              <a:t>) was signed. The main terms were:</a:t>
            </a:r>
          </a:p>
          <a:p>
            <a:pPr algn="l" marL="539754" indent="-269877" lvl="1">
              <a:lnSpc>
                <a:spcPts val="3500"/>
              </a:lnSpc>
              <a:buFont typeface="Arial"/>
              <a:buChar char="•"/>
            </a:pPr>
            <a:r>
              <a:rPr lang="en-US" sz="2500">
                <a:solidFill>
                  <a:srgbClr val="000000"/>
                </a:solidFill>
                <a:latin typeface="Arial"/>
              </a:rPr>
              <a:t>Ireland would not be a republic but a </a:t>
            </a:r>
            <a:r>
              <a:rPr lang="en-US" sz="2500">
                <a:solidFill>
                  <a:srgbClr val="000000"/>
                </a:solidFill>
                <a:latin typeface="Arial Bold"/>
              </a:rPr>
              <a:t>dominion</a:t>
            </a:r>
            <a:r>
              <a:rPr lang="en-US" sz="2500">
                <a:solidFill>
                  <a:srgbClr val="000000"/>
                </a:solidFill>
                <a:latin typeface="Arial"/>
              </a:rPr>
              <a:t> (</a:t>
            </a:r>
            <a:r>
              <a:rPr lang="en-US" sz="2500">
                <a:solidFill>
                  <a:srgbClr val="000000"/>
                </a:solidFill>
                <a:latin typeface="Arial Italics"/>
              </a:rPr>
              <a:t>self-governing country within the British Empire</a:t>
            </a:r>
            <a:r>
              <a:rPr lang="en-US" sz="2500">
                <a:solidFill>
                  <a:srgbClr val="000000"/>
                </a:solidFill>
                <a:latin typeface="Arial"/>
              </a:rPr>
              <a:t>). It would have its own parliament in Dublin but the British Monarch (King/Queen) would remain head of the State.</a:t>
            </a:r>
          </a:p>
          <a:p>
            <a:pPr algn="l" marL="539754" indent="-269877" lvl="1">
              <a:lnSpc>
                <a:spcPts val="3500"/>
              </a:lnSpc>
              <a:buFont typeface="Arial"/>
              <a:buChar char="•"/>
            </a:pPr>
            <a:r>
              <a:rPr lang="en-US" sz="2500">
                <a:solidFill>
                  <a:srgbClr val="000000"/>
                </a:solidFill>
                <a:latin typeface="Arial"/>
              </a:rPr>
              <a:t>Ireland would be called the </a:t>
            </a:r>
            <a:r>
              <a:rPr lang="en-US" sz="2500">
                <a:solidFill>
                  <a:srgbClr val="000000"/>
                </a:solidFill>
                <a:latin typeface="Arial Bold"/>
              </a:rPr>
              <a:t>Irish Free State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governor-general</a:t>
            </a:r>
            <a:r>
              <a:rPr lang="en-US" sz="2500">
                <a:solidFill>
                  <a:srgbClr val="000000"/>
                </a:solidFill>
                <a:latin typeface="Arial"/>
              </a:rPr>
              <a:t> would be the King’s representative in the Free State.</a:t>
            </a:r>
          </a:p>
          <a:p>
            <a:pPr algn="l" marL="539754" indent="-269877" lvl="1">
              <a:lnSpc>
                <a:spcPts val="3500"/>
              </a:lnSpc>
              <a:buFont typeface="Arial"/>
              <a:buChar char="•"/>
            </a:pPr>
            <a:r>
              <a:rPr lang="en-US" sz="2500">
                <a:solidFill>
                  <a:srgbClr val="000000"/>
                </a:solidFill>
                <a:latin typeface="Arial"/>
              </a:rPr>
              <a:t>All TDs would have to take an </a:t>
            </a:r>
            <a:r>
              <a:rPr lang="en-US" sz="2500">
                <a:solidFill>
                  <a:srgbClr val="000000"/>
                </a:solidFill>
                <a:latin typeface="Arial Bold"/>
              </a:rPr>
              <a:t>oath of allegiance to the British Crown</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Britain would keep three naval ports in Ireland – </a:t>
            </a:r>
            <a:r>
              <a:rPr lang="en-US" sz="2500">
                <a:solidFill>
                  <a:srgbClr val="000000"/>
                </a:solidFill>
                <a:latin typeface="Arial Bold"/>
              </a:rPr>
              <a:t>Cobh, Berehaven and Lough Swilly</a:t>
            </a:r>
            <a:r>
              <a:rPr lang="en-US" sz="2500">
                <a:solidFill>
                  <a:srgbClr val="000000"/>
                </a:solidFill>
                <a:latin typeface="Arial"/>
              </a:rPr>
              <a:t>.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Government of Ireland Act 1920 </a:t>
            </a:r>
            <a:r>
              <a:rPr lang="en-US" sz="2500">
                <a:solidFill>
                  <a:srgbClr val="000000"/>
                </a:solidFill>
                <a:latin typeface="Arial"/>
              </a:rPr>
              <a:t>would stand, and Northern Ireland would have its own parliament.</a:t>
            </a:r>
          </a:p>
          <a:p>
            <a:pPr algn="l" marL="539754" indent="-269877" lvl="1">
              <a:lnSpc>
                <a:spcPts val="3500"/>
              </a:lnSpc>
              <a:buFont typeface="Arial"/>
              <a:buChar char="•"/>
            </a:pPr>
            <a:r>
              <a:rPr lang="en-US" sz="2500">
                <a:solidFill>
                  <a:srgbClr val="000000"/>
                </a:solidFill>
                <a:latin typeface="Arial"/>
              </a:rPr>
              <a:t>A </a:t>
            </a:r>
            <a:r>
              <a:rPr lang="en-US" sz="2500">
                <a:solidFill>
                  <a:srgbClr val="000000"/>
                </a:solidFill>
                <a:latin typeface="Arial Bold"/>
              </a:rPr>
              <a:t>boundary commission</a:t>
            </a:r>
            <a:r>
              <a:rPr lang="en-US" sz="2500">
                <a:solidFill>
                  <a:srgbClr val="000000"/>
                </a:solidFill>
                <a:latin typeface="Arial"/>
              </a:rPr>
              <a:t> would be set up to decide the border between North and South.</a:t>
            </a:r>
          </a:p>
        </p:txBody>
      </p:sp>
      <p:sp>
        <p:nvSpPr>
          <p:cNvPr name="Freeform 11" id="11"/>
          <p:cNvSpPr/>
          <p:nvPr/>
        </p:nvSpPr>
        <p:spPr>
          <a:xfrm flipH="false" flipV="false" rot="0">
            <a:off x="11862343" y="1629261"/>
            <a:ext cx="4286250" cy="5585830"/>
          </a:xfrm>
          <a:custGeom>
            <a:avLst/>
            <a:gdLst/>
            <a:ahLst/>
            <a:cxnLst/>
            <a:rect r="r" b="b" t="t" l="l"/>
            <a:pathLst>
              <a:path h="5585830" w="4286250">
                <a:moveTo>
                  <a:pt x="0" y="0"/>
                </a:moveTo>
                <a:lnTo>
                  <a:pt x="4286250" y="0"/>
                </a:lnTo>
                <a:lnTo>
                  <a:pt x="4286250" y="5585829"/>
                </a:lnTo>
                <a:lnTo>
                  <a:pt x="0" y="5585829"/>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476736"/>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Terms of the Treaty</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grpSp>
        <p:nvGrpSpPr>
          <p:cNvPr name="Group 16" id="16"/>
          <p:cNvGrpSpPr/>
          <p:nvPr/>
        </p:nvGrpSpPr>
        <p:grpSpPr>
          <a:xfrm rot="0">
            <a:off x="11243126" y="7796115"/>
            <a:ext cx="5524684" cy="1462185"/>
            <a:chOff x="0" y="0"/>
            <a:chExt cx="7366245" cy="1949580"/>
          </a:xfrm>
        </p:grpSpPr>
        <p:grpSp>
          <p:nvGrpSpPr>
            <p:cNvPr name="Group 17" id="17"/>
            <p:cNvGrpSpPr/>
            <p:nvPr/>
          </p:nvGrpSpPr>
          <p:grpSpPr>
            <a:xfrm rot="0">
              <a:off x="0" y="0"/>
              <a:ext cx="7366245" cy="1949580"/>
              <a:chOff x="0" y="0"/>
              <a:chExt cx="1828860" cy="484033"/>
            </a:xfrm>
          </p:grpSpPr>
          <p:sp>
            <p:nvSpPr>
              <p:cNvPr name="Freeform 18" id="18"/>
              <p:cNvSpPr/>
              <p:nvPr/>
            </p:nvSpPr>
            <p:spPr>
              <a:xfrm flipH="false" flipV="false" rot="0">
                <a:off x="0" y="0"/>
                <a:ext cx="1828860" cy="484033"/>
              </a:xfrm>
              <a:custGeom>
                <a:avLst/>
                <a:gdLst/>
                <a:ahLst/>
                <a:cxnLst/>
                <a:rect r="r" b="b" t="t" l="l"/>
                <a:pathLst>
                  <a:path h="484033" w="1828860">
                    <a:moveTo>
                      <a:pt x="0" y="0"/>
                    </a:moveTo>
                    <a:lnTo>
                      <a:pt x="1828860" y="0"/>
                    </a:lnTo>
                    <a:lnTo>
                      <a:pt x="1828860" y="484033"/>
                    </a:lnTo>
                    <a:lnTo>
                      <a:pt x="0" y="484033"/>
                    </a:lnTo>
                    <a:close/>
                  </a:path>
                </a:pathLst>
              </a:custGeom>
              <a:solidFill>
                <a:srgbClr val="D1FFBD"/>
              </a:solidFill>
              <a:ln w="38100" cap="sq">
                <a:solidFill>
                  <a:srgbClr val="004716"/>
                </a:solidFill>
                <a:prstDash val="solid"/>
                <a:miter/>
              </a:ln>
            </p:spPr>
          </p:sp>
          <p:sp>
            <p:nvSpPr>
              <p:cNvPr name="TextBox 19" id="19"/>
              <p:cNvSpPr txBox="true"/>
              <p:nvPr/>
            </p:nvSpPr>
            <p:spPr>
              <a:xfrm>
                <a:off x="0" y="-104775"/>
                <a:ext cx="1828860" cy="588808"/>
              </a:xfrm>
              <a:prstGeom prst="rect">
                <a:avLst/>
              </a:prstGeom>
            </p:spPr>
            <p:txBody>
              <a:bodyPr anchor="ctr" rtlCol="false" tIns="42485" lIns="42485" bIns="42485" rIns="42485"/>
              <a:lstStyle/>
              <a:p>
                <a:pPr algn="ctr">
                  <a:lnSpc>
                    <a:spcPts val="3500"/>
                  </a:lnSpc>
                </a:pPr>
              </a:p>
            </p:txBody>
          </p:sp>
        </p:grpSp>
        <p:sp>
          <p:nvSpPr>
            <p:cNvPr name="TextBox 20" id="20"/>
            <p:cNvSpPr txBox="true"/>
            <p:nvPr/>
          </p:nvSpPr>
          <p:spPr>
            <a:xfrm rot="0">
              <a:off x="97598" y="653836"/>
              <a:ext cx="7171050" cy="1095875"/>
            </a:xfrm>
            <a:prstGeom prst="rect">
              <a:avLst/>
            </a:prstGeom>
          </p:spPr>
          <p:txBody>
            <a:bodyPr anchor="t" rtlCol="false" tIns="0" lIns="0" bIns="0" rIns="0">
              <a:spAutoFit/>
            </a:bodyPr>
            <a:lstStyle/>
            <a:p>
              <a:pPr algn="just">
                <a:lnSpc>
                  <a:spcPts val="2062"/>
                </a:lnSpc>
              </a:pPr>
              <a:r>
                <a:rPr lang="en-US" sz="2002">
                  <a:solidFill>
                    <a:srgbClr val="0DA33B"/>
                  </a:solidFill>
                  <a:latin typeface="Arial"/>
                </a:rPr>
                <a:t>After Michael Collins had signed the Treaty, he wrote in a letter: '</a:t>
              </a:r>
              <a:r>
                <a:rPr lang="en-US" sz="2002">
                  <a:solidFill>
                    <a:srgbClr val="0DA33B"/>
                  </a:solidFill>
                  <a:latin typeface="Arial Italics"/>
                </a:rPr>
                <a:t>I tell you this - early this morning I signed my own death warrant</a:t>
              </a:r>
              <a:r>
                <a:rPr lang="en-US" sz="2002">
                  <a:solidFill>
                    <a:srgbClr val="0DA33B"/>
                  </a:solidFill>
                  <a:latin typeface="Arial"/>
                </a:rPr>
                <a:t>'.</a:t>
              </a:r>
            </a:p>
          </p:txBody>
        </p:sp>
        <p:sp>
          <p:nvSpPr>
            <p:cNvPr name="TextBox 21" id="21"/>
            <p:cNvSpPr txBox="true"/>
            <p:nvPr/>
          </p:nvSpPr>
          <p:spPr>
            <a:xfrm rot="0">
              <a:off x="1920838" y="80272"/>
              <a:ext cx="3524569" cy="570442"/>
            </a:xfrm>
            <a:prstGeom prst="rect">
              <a:avLst/>
            </a:prstGeom>
          </p:spPr>
          <p:txBody>
            <a:bodyPr anchor="t" rtlCol="false" tIns="0" lIns="0" bIns="0" rIns="0">
              <a:spAutoFit/>
            </a:bodyPr>
            <a:lstStyle/>
            <a:p>
              <a:pPr algn="ctr">
                <a:lnSpc>
                  <a:spcPts val="3175"/>
                </a:lnSpc>
              </a:pPr>
              <a:r>
                <a:rPr lang="en-US" sz="2500">
                  <a:solidFill>
                    <a:srgbClr val="004716"/>
                  </a:solidFill>
                  <a:latin typeface="Arial Bold Italics"/>
                </a:rPr>
                <a:t>Did you know?</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20.1: PLANNING THE RISING</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20.1: planning the rising</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028700" y="3350420"/>
          <a:ext cx="15609955" cy="4762500"/>
        </p:xfrm>
        <a:graphic>
          <a:graphicData uri="http://schemas.openxmlformats.org/drawingml/2006/table">
            <a:tbl>
              <a:tblPr/>
              <a:tblGrid>
                <a:gridCol w="7804977"/>
                <a:gridCol w="7804977"/>
              </a:tblGrid>
              <a:tr h="940978">
                <a:tc>
                  <a:txBody>
                    <a:bodyPr anchor="t" rtlCol="false"/>
                    <a:lstStyle/>
                    <a:p>
                      <a:pPr algn="ctr">
                        <a:lnSpc>
                          <a:spcPts val="3499"/>
                        </a:lnSpc>
                        <a:defRPr/>
                      </a:pPr>
                      <a:r>
                        <a:rPr lang="en-US" sz="2499">
                          <a:solidFill>
                            <a:srgbClr val="FFFFFF"/>
                          </a:solidFill>
                          <a:latin typeface="Arial Bold"/>
                        </a:rPr>
                        <a:t>The Pro-Treaty Side (Arthur Griffith, Michael Collins and W.T Cosgrave)</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a:solidFill>
                            <a:srgbClr val="FFFFFF"/>
                          </a:solidFill>
                          <a:latin typeface="Arial Bold"/>
                        </a:rPr>
                        <a:t>The Anti-Treaty Side (Éamon de Valera,Cathal Brugha and Austin Stack)</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499294">
                <a:tc>
                  <a:txBody>
                    <a:bodyPr anchor="t" rtlCol="false"/>
                    <a:lstStyle/>
                    <a:p>
                      <a:pPr algn="ctr">
                        <a:lnSpc>
                          <a:spcPts val="3499"/>
                        </a:lnSpc>
                        <a:defRPr/>
                      </a:pPr>
                      <a:r>
                        <a:rPr lang="en-US" sz="2499">
                          <a:solidFill>
                            <a:srgbClr val="FFFFFF"/>
                          </a:solidFill>
                          <a:latin typeface="Arial Bold"/>
                        </a:rPr>
                        <a:t>Main arguments:</a:t>
                      </a:r>
                      <a:endParaRPr lang="en-US" sz="1100"/>
                    </a:p>
                  </a:txBody>
                  <a:tcPr marL="0" marR="0" marT="0" marB="0" anchor="ctr">
                    <a:lnL cmpd="sng" algn="ctr" cap="flat" w="38100">
                      <a:solidFill>
                        <a:srgbClr val="000000"/>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3499"/>
                        </a:lnSpc>
                        <a:defRPr/>
                      </a:pPr>
                      <a:r>
                        <a:rPr lang="en-US" sz="2499">
                          <a:solidFill>
                            <a:srgbClr val="FFFFFF"/>
                          </a:solidFill>
                          <a:latin typeface="Arial Bold"/>
                        </a:rPr>
                        <a:t>Main arguments: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DA33B"/>
                    </a:solidFill>
                  </a:tcPr>
                </a:tc>
              </a:tr>
              <a:tr h="940978">
                <a:tc>
                  <a:txBody>
                    <a:bodyPr anchor="t" rtlCol="false"/>
                    <a:lstStyle/>
                    <a:p>
                      <a:pPr algn="ctr">
                        <a:lnSpc>
                          <a:spcPts val="3499"/>
                        </a:lnSpc>
                        <a:defRPr/>
                      </a:pPr>
                      <a:r>
                        <a:rPr lang="en-US" sz="2499">
                          <a:solidFill>
                            <a:srgbClr val="000000"/>
                          </a:solidFill>
                          <a:latin typeface="Arial"/>
                        </a:rPr>
                        <a:t>They could not fund a war against the British any longer.</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They had not achieved the republic that they had fought and died for.</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940978">
                <a:tc>
                  <a:txBody>
                    <a:bodyPr anchor="t" rtlCol="false"/>
                    <a:lstStyle/>
                    <a:p>
                      <a:pPr algn="ctr">
                        <a:lnSpc>
                          <a:spcPts val="3499"/>
                        </a:lnSpc>
                        <a:defRPr/>
                      </a:pPr>
                      <a:r>
                        <a:rPr lang="en-US" sz="2499">
                          <a:solidFill>
                            <a:srgbClr val="000000"/>
                          </a:solidFill>
                          <a:latin typeface="Arial"/>
                        </a:rPr>
                        <a:t>The Treaty could be built upon over time and was a stepping stone to full independence.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They should have achieved better terms.</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940978">
                <a:tc>
                  <a:txBody>
                    <a:bodyPr anchor="t" rtlCol="false"/>
                    <a:lstStyle/>
                    <a:p>
                      <a:pPr algn="ctr">
                        <a:lnSpc>
                          <a:spcPts val="3499"/>
                        </a:lnSpc>
                        <a:defRPr/>
                      </a:pPr>
                      <a:r>
                        <a:rPr lang="en-US" sz="2499">
                          <a:solidFill>
                            <a:srgbClr val="000000"/>
                          </a:solidFill>
                          <a:latin typeface="Arial"/>
                        </a:rPr>
                        <a:t>The Treaty was an improvement from Home Rule.</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Irish TDs should not have to swear an oath of allegiance to the Crown.</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499294">
                <a:tc>
                  <a:txBody>
                    <a:bodyPr anchor="t" rtlCol="false"/>
                    <a:lstStyle/>
                    <a:p>
                      <a:pPr algn="ctr">
                        <a:lnSpc>
                          <a:spcPts val="3499"/>
                        </a:lnSpc>
                        <a:defRPr/>
                      </a:pPr>
                      <a:r>
                        <a:rPr lang="en-US" sz="2499">
                          <a:solidFill>
                            <a:srgbClr val="000000"/>
                          </a:solidFill>
                          <a:latin typeface="Arial"/>
                        </a:rPr>
                        <a:t>The Treaty guaranteed immediate peace with Britain.</a:t>
                      </a:r>
                      <a:endParaRPr lang="en-US" sz="1100"/>
                    </a:p>
                  </a:txBody>
                  <a:tcPr marL="0" marR="0" marT="0" marB="0" anchor="ctr">
                    <a:lnL cmpd="sng" algn="ctr" cap="flat" w="38100">
                      <a:solidFill>
                        <a:srgbClr val="002448"/>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ctr">
                        <a:lnSpc>
                          <a:spcPts val="3499"/>
                        </a:lnSpc>
                        <a:defRPr/>
                      </a:pPr>
                      <a:r>
                        <a:rPr lang="en-US" sz="2499">
                          <a:solidFill>
                            <a:srgbClr val="000000"/>
                          </a:solidFill>
                          <a:latin typeface="Arial"/>
                        </a:rPr>
                        <a:t>The Treaty left Ireland partitioned.</a:t>
                      </a:r>
                      <a:endParaRPr lang="en-US" sz="1100"/>
                    </a:p>
                  </a:txBody>
                  <a:tcPr marL="0" marR="0" marT="0" marB="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Reaction to the Treaty</a:t>
            </a:r>
          </a:p>
        </p:txBody>
      </p:sp>
      <p:sp>
        <p:nvSpPr>
          <p:cNvPr name="TextBox 13" id="13"/>
          <p:cNvSpPr txBox="true"/>
          <p:nvPr/>
        </p:nvSpPr>
        <p:spPr>
          <a:xfrm rot="0">
            <a:off x="1028700" y="1838325"/>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Treaty divided the people of Ireland. While many saw the Treaty as an end to fighting, others saw the Treaty as a sell out. </a:t>
            </a:r>
            <a:r>
              <a:rPr lang="en-US" sz="2500">
                <a:solidFill>
                  <a:srgbClr val="000000"/>
                </a:solidFill>
                <a:latin typeface="Arial"/>
              </a:rPr>
              <a:t>The Dáil debated the Treaty from December 1921 to January 1922, splitting Sinn Féin and the IRA into two groups; </a:t>
            </a:r>
            <a:r>
              <a:rPr lang="en-US" sz="2500">
                <a:solidFill>
                  <a:srgbClr val="000000"/>
                </a:solidFill>
                <a:latin typeface="Arial Bold"/>
              </a:rPr>
              <a:t>Pro-Treaty</a:t>
            </a:r>
            <a:r>
              <a:rPr lang="en-US" sz="2500">
                <a:solidFill>
                  <a:srgbClr val="000000"/>
                </a:solidFill>
                <a:latin typeface="Arial"/>
              </a:rPr>
              <a:t> (Griffith and Collins) and </a:t>
            </a:r>
            <a:r>
              <a:rPr lang="en-US" sz="2500">
                <a:solidFill>
                  <a:srgbClr val="000000"/>
                </a:solidFill>
                <a:latin typeface="Arial Bold"/>
              </a:rPr>
              <a:t>Anti-Treaty</a:t>
            </a:r>
            <a:r>
              <a:rPr lang="en-US" sz="2500">
                <a:solidFill>
                  <a:srgbClr val="000000"/>
                </a:solidFill>
                <a:latin typeface="Arial"/>
              </a:rPr>
              <a:t> (de Valera). </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6" id="16"/>
          <p:cNvSpPr txBox="true"/>
          <p:nvPr/>
        </p:nvSpPr>
        <p:spPr>
          <a:xfrm rot="0">
            <a:off x="1028700" y="8160545"/>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Treaty debates ended on the </a:t>
            </a:r>
            <a:r>
              <a:rPr lang="en-US" sz="2500">
                <a:solidFill>
                  <a:srgbClr val="000000"/>
                </a:solidFill>
                <a:latin typeface="Arial Bold"/>
              </a:rPr>
              <a:t>7 January 1922 </a:t>
            </a:r>
            <a:r>
              <a:rPr lang="en-US" sz="2500">
                <a:solidFill>
                  <a:srgbClr val="000000"/>
                </a:solidFill>
                <a:latin typeface="Arial"/>
              </a:rPr>
              <a:t>with the</a:t>
            </a:r>
            <a:r>
              <a:rPr lang="en-US" sz="2500">
                <a:solidFill>
                  <a:srgbClr val="000000"/>
                </a:solidFill>
                <a:latin typeface="Arial Bold"/>
              </a:rPr>
              <a:t> Pro-Treaty </a:t>
            </a:r>
            <a:r>
              <a:rPr lang="en-US" sz="2500">
                <a:solidFill>
                  <a:srgbClr val="000000"/>
                </a:solidFill>
                <a:latin typeface="Arial"/>
              </a:rPr>
              <a:t>side winning by </a:t>
            </a:r>
            <a:r>
              <a:rPr lang="en-US" sz="2500">
                <a:solidFill>
                  <a:srgbClr val="000000"/>
                </a:solidFill>
                <a:latin typeface="Arial Bold"/>
              </a:rPr>
              <a:t>64 votes to 57. De Valera </a:t>
            </a:r>
            <a:r>
              <a:rPr lang="en-US" sz="2500">
                <a:solidFill>
                  <a:srgbClr val="000000"/>
                </a:solidFill>
                <a:latin typeface="Arial"/>
              </a:rPr>
              <a:t>resigned as President of the Dáil and left, his supporters following him. </a:t>
            </a:r>
            <a:r>
              <a:rPr lang="en-US" sz="2500">
                <a:solidFill>
                  <a:srgbClr val="000000"/>
                </a:solidFill>
                <a:latin typeface="Arial Bold"/>
              </a:rPr>
              <a:t>Arthur Griffith </a:t>
            </a:r>
            <a:r>
              <a:rPr lang="en-US" sz="2500">
                <a:solidFill>
                  <a:srgbClr val="000000"/>
                </a:solidFill>
                <a:latin typeface="Arial"/>
              </a:rPr>
              <a:t>was elected in his place and a Provisional Government was set up to put the Treaty in place. </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229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Who were the members of the Irish delegation? Which important figure did not attend the negotiations?</a:t>
            </a:r>
          </a:p>
          <a:p>
            <a:pPr algn="l" marL="539749" indent="-269875" lvl="1">
              <a:lnSpc>
                <a:spcPts val="3499"/>
              </a:lnSpc>
              <a:buAutoNum type="arabicPeriod" startAt="1"/>
            </a:pPr>
            <a:r>
              <a:rPr lang="en-US" sz="2499">
                <a:solidFill>
                  <a:srgbClr val="0DA33B"/>
                </a:solidFill>
                <a:latin typeface="Arial"/>
              </a:rPr>
              <a:t>Who were the members of the British delegation? What advantage(s) did they have over their Irish counterparts?</a:t>
            </a:r>
          </a:p>
          <a:p>
            <a:pPr algn="l" marL="539749" indent="-269875" lvl="1">
              <a:lnSpc>
                <a:spcPts val="3499"/>
              </a:lnSpc>
              <a:buAutoNum type="arabicPeriod" startAt="1"/>
            </a:pPr>
            <a:r>
              <a:rPr lang="en-US" sz="2499">
                <a:solidFill>
                  <a:srgbClr val="0DA33B"/>
                </a:solidFill>
                <a:latin typeface="Arial"/>
              </a:rPr>
              <a:t>When was the Treaty signed?</a:t>
            </a:r>
          </a:p>
          <a:p>
            <a:pPr algn="l" marL="539749" indent="-269875" lvl="1">
              <a:lnSpc>
                <a:spcPts val="3499"/>
              </a:lnSpc>
              <a:buAutoNum type="arabicPeriod" startAt="1"/>
            </a:pPr>
            <a:r>
              <a:rPr lang="en-US" sz="2499">
                <a:solidFill>
                  <a:srgbClr val="0DA33B"/>
                </a:solidFill>
                <a:latin typeface="Arial"/>
              </a:rPr>
              <a:t>What is a dominion? How was this more than Home Rule but less than a republic?</a:t>
            </a:r>
          </a:p>
          <a:p>
            <a:pPr algn="l" marL="539749" indent="-269875" lvl="1">
              <a:lnSpc>
                <a:spcPts val="3499"/>
              </a:lnSpc>
              <a:buAutoNum type="arabicPeriod" startAt="1"/>
            </a:pPr>
            <a:r>
              <a:rPr lang="en-US" sz="2499">
                <a:solidFill>
                  <a:srgbClr val="0DA33B"/>
                </a:solidFill>
                <a:latin typeface="Arial"/>
              </a:rPr>
              <a:t>What were the other main terms of the Anglo-Irish Treaty?</a:t>
            </a:r>
          </a:p>
          <a:p>
            <a:pPr algn="l" marL="539749" indent="-269875" lvl="1">
              <a:lnSpc>
                <a:spcPts val="3499"/>
              </a:lnSpc>
              <a:buAutoNum type="arabicPeriod" startAt="1"/>
            </a:pPr>
            <a:r>
              <a:rPr lang="en-US" sz="2499">
                <a:solidFill>
                  <a:srgbClr val="0DA33B"/>
                </a:solidFill>
                <a:latin typeface="Arial"/>
              </a:rPr>
              <a:t>What arguments were made by people who (a) supported and (b) opposed the Treaty?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229 (Artefact, 2nd Edition)</a:t>
            </a:r>
          </a:p>
        </p:txBody>
      </p:sp>
      <p:sp>
        <p:nvSpPr>
          <p:cNvPr name="TextBox 8" id="8"/>
          <p:cNvSpPr txBox="true"/>
          <p:nvPr/>
        </p:nvSpPr>
        <p:spPr>
          <a:xfrm rot="0">
            <a:off x="1028700" y="2149474"/>
            <a:ext cx="15609955" cy="79184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Members of the Irish delegation: Arthur Griffith, Michael Collins, Robert Barton, Éamonn Duggan, George Gavan Duffy, Erskine Childers and John Chartres; Éamon de Valera did not attend.</a:t>
            </a:r>
          </a:p>
          <a:p>
            <a:pPr algn="l" marL="539749" indent="-269875" lvl="1">
              <a:lnSpc>
                <a:spcPts val="3499"/>
              </a:lnSpc>
              <a:buAutoNum type="arabicPeriod" startAt="1"/>
            </a:pPr>
            <a:r>
              <a:rPr lang="en-US" sz="2499">
                <a:solidFill>
                  <a:srgbClr val="000000"/>
                </a:solidFill>
                <a:latin typeface="Arial"/>
              </a:rPr>
              <a:t>Members of the British delegation: Lloyd George, Winston Churchill, Austin Chamberlain and Lord Birkenhead. Their advantage was their experience in politics and negotiation, having just negotiated the Treaty of Versailles at the end of World War I.</a:t>
            </a:r>
          </a:p>
          <a:p>
            <a:pPr algn="l" marL="539749" indent="-269875" lvl="1">
              <a:lnSpc>
                <a:spcPts val="3499"/>
              </a:lnSpc>
              <a:buAutoNum type="arabicPeriod" startAt="1"/>
            </a:pPr>
            <a:r>
              <a:rPr lang="en-US" sz="2499">
                <a:solidFill>
                  <a:srgbClr val="000000"/>
                </a:solidFill>
                <a:latin typeface="Arial"/>
              </a:rPr>
              <a:t>The treaty was signed on 6 December 1921.</a:t>
            </a:r>
          </a:p>
          <a:p>
            <a:pPr algn="l" marL="539749" indent="-269875" lvl="1">
              <a:lnSpc>
                <a:spcPts val="3499"/>
              </a:lnSpc>
              <a:buAutoNum type="arabicPeriod" startAt="1"/>
            </a:pPr>
            <a:r>
              <a:rPr lang="en-US" sz="2499">
                <a:solidFill>
                  <a:srgbClr val="000000"/>
                </a:solidFill>
                <a:latin typeface="Arial"/>
              </a:rPr>
              <a:t>Dominion: a self-governing country within the British Empire. This was more than Home Rule because Ireland would have its own parliament and be able to look after its own affairs – but the British king would remain the head of state, so it would remain less than a republic despite being called ‘the Irish Free State’.</a:t>
            </a:r>
          </a:p>
          <a:p>
            <a:pPr algn="l" marL="539749" indent="-269875" lvl="1">
              <a:lnSpc>
                <a:spcPts val="3499"/>
              </a:lnSpc>
              <a:buAutoNum type="arabicPeriod" startAt="1"/>
            </a:pPr>
            <a:r>
              <a:rPr lang="en-US" sz="2499">
                <a:solidFill>
                  <a:srgbClr val="000000"/>
                </a:solidFill>
                <a:latin typeface="Arial"/>
              </a:rPr>
              <a:t>Other main terms of the Anglo-Irish Treaty: A governor-general would be the king’s representative in the Free State; all TDs would have to take an oath of allegiance to the British Crown; Britain would keep three naval ports in Ireland – Cobh, Berehaven and Lough Swilly; Northern Ireland would continue to stay in Britain; a boundary commission to establish a northern border would be set up.</a:t>
            </a:r>
          </a:p>
          <a:p>
            <a:pPr algn="l" marL="539749" indent="-269875" lvl="1">
              <a:lnSpc>
                <a:spcPts val="3499"/>
              </a:lnSpc>
              <a:buAutoNum type="arabicPeriod" startAt="1"/>
            </a:pPr>
            <a:r>
              <a:rPr lang="en-US" sz="2499">
                <a:solidFill>
                  <a:srgbClr val="000000"/>
                </a:solidFill>
                <a:latin typeface="Arial"/>
              </a:rPr>
              <a:t>(a) Supporters believed they could not fund a war against Britain any longer; the Treaty could be built on over time and was a stepping stone to full independence; it was an improvement on Home Rule; it guaranteed immediate peace with Britain; (b) Those who opposed the Treaty felt they had not achieved the republic that they had fought for and died for; they should have achieved better terms; Irish TDs should not have to swear an oath of allegiance to the Crown; it left Ireland partitioned.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599172"/>
            <a:ext cx="18288000" cy="1327151"/>
          </a:xfrm>
          <a:prstGeom prst="rect">
            <a:avLst/>
          </a:prstGeom>
        </p:spPr>
        <p:txBody>
          <a:bodyPr anchor="t" rtlCol="false" tIns="0" lIns="0" bIns="0" rIns="0">
            <a:spAutoFit/>
          </a:bodyPr>
          <a:lstStyle/>
          <a:p>
            <a:pPr algn="ctr">
              <a:lnSpc>
                <a:spcPts val="9799"/>
              </a:lnSpc>
            </a:pPr>
            <a:r>
              <a:rPr lang="en-US" sz="6999" spc="314">
                <a:solidFill>
                  <a:srgbClr val="0DA33B"/>
                </a:solidFill>
                <a:latin typeface="Arial Bold"/>
              </a:rPr>
              <a:t>20.8: THE IRISH CIVIL WAR, 1922-1923</a:t>
            </a:r>
          </a:p>
        </p:txBody>
      </p:sp>
      <p:sp>
        <p:nvSpPr>
          <p:cNvPr name="TextBox 4" id="4"/>
          <p:cNvSpPr txBox="true"/>
          <p:nvPr/>
        </p:nvSpPr>
        <p:spPr>
          <a:xfrm rot="0">
            <a:off x="-60041" y="3932547"/>
            <a:ext cx="18408082" cy="955675"/>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rPr>
              <a:t>20.8: the irish civil war, 1922-1923</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9354262" y="4508499"/>
          <a:ext cx="7284393" cy="4152900"/>
        </p:xfrm>
        <a:graphic>
          <a:graphicData uri="http://schemas.openxmlformats.org/drawingml/2006/table">
            <a:tbl>
              <a:tblPr/>
              <a:tblGrid>
                <a:gridCol w="7253554"/>
              </a:tblGrid>
              <a:tr h="692150">
                <a:tc>
                  <a:txBody>
                    <a:bodyPr anchor="t" rtlCol="false"/>
                    <a:lstStyle/>
                    <a:p>
                      <a:pPr algn="ctr">
                        <a:lnSpc>
                          <a:spcPts val="3499"/>
                        </a:lnSpc>
                        <a:defRPr/>
                      </a:pPr>
                      <a:r>
                        <a:rPr lang="en-US" sz="2499">
                          <a:solidFill>
                            <a:srgbClr val="FFFFFF"/>
                          </a:solidFill>
                          <a:latin typeface="Arial Bold"/>
                        </a:rPr>
                        <a:t>General Election Results, June 1922</a:t>
                      </a:r>
                      <a:endParaRPr lang="en-US" sz="1100"/>
                    </a:p>
                  </a:txBody>
                  <a:tcPr marL="95250" marR="95250" marT="95250" marB="9525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4716"/>
                    </a:solidFill>
                  </a:tcPr>
                </a:tc>
              </a:tr>
              <a:tr h="692150">
                <a:tc>
                  <a:txBody>
                    <a:bodyPr anchor="t" rtlCol="false"/>
                    <a:lstStyle/>
                    <a:p>
                      <a:pPr algn="ctr">
                        <a:lnSpc>
                          <a:spcPts val="3499"/>
                        </a:lnSpc>
                        <a:defRPr/>
                      </a:pPr>
                      <a:r>
                        <a:rPr lang="en-US" sz="2499">
                          <a:solidFill>
                            <a:srgbClr val="004AAD"/>
                          </a:solidFill>
                          <a:latin typeface="Arial Bold"/>
                        </a:rPr>
                        <a:t>Sinn Féin (Pro-Treaty) – 58</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a:solidFill>
                            <a:srgbClr val="0DA33B"/>
                          </a:solidFill>
                          <a:latin typeface="Arial Bold"/>
                        </a:rPr>
                        <a:t>Sinn Féin (Anti-Treaty) – 36</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a:solidFill>
                            <a:srgbClr val="C00000"/>
                          </a:solidFill>
                          <a:latin typeface="Arial Bold"/>
                        </a:rPr>
                        <a:t>The rest of the Pro-Treaty – 34 (Labour Party)</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692150">
                <a:tc>
                  <a:txBody>
                    <a:bodyPr anchor="t" rtlCol="false"/>
                    <a:lstStyle/>
                    <a:p>
                      <a:pPr algn="ctr">
                        <a:lnSpc>
                          <a:spcPts val="3499"/>
                        </a:lnSpc>
                        <a:defRPr/>
                      </a:pPr>
                      <a:r>
                        <a:rPr lang="en-US" sz="2499">
                          <a:solidFill>
                            <a:srgbClr val="004AAD"/>
                          </a:solidFill>
                          <a:latin typeface="Arial Bold"/>
                        </a:rPr>
                        <a:t>Total Pro-Treaty – 92</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C6DFFF"/>
                    </a:solidFill>
                  </a:tcPr>
                </a:tc>
              </a:tr>
              <a:tr h="692150">
                <a:tc>
                  <a:txBody>
                    <a:bodyPr anchor="t" rtlCol="false"/>
                    <a:lstStyle/>
                    <a:p>
                      <a:pPr algn="ctr">
                        <a:lnSpc>
                          <a:spcPts val="3499"/>
                        </a:lnSpc>
                        <a:defRPr/>
                      </a:pPr>
                      <a:r>
                        <a:rPr lang="en-US" sz="2499">
                          <a:solidFill>
                            <a:srgbClr val="0DA33B"/>
                          </a:solidFill>
                          <a:latin typeface="Arial Bold"/>
                        </a:rPr>
                        <a:t>Total Anti-Treaty – 36</a:t>
                      </a:r>
                      <a:endParaRPr lang="en-US" sz="1100"/>
                    </a:p>
                  </a:txBody>
                  <a:tcPr marL="95250" marR="95250" marT="95250" marB="9525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BAFFCF"/>
                    </a:solidFill>
                  </a:tcPr>
                </a:tc>
              </a:tr>
            </a:tbl>
          </a:graphicData>
        </a:graphic>
      </p:graphicFrame>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Pro-Treaty and Anti-Treaty Divide</a:t>
            </a:r>
          </a:p>
        </p:txBody>
      </p:sp>
      <p:sp>
        <p:nvSpPr>
          <p:cNvPr name="TextBox 13" id="13"/>
          <p:cNvSpPr txBox="true"/>
          <p:nvPr/>
        </p:nvSpPr>
        <p:spPr>
          <a:xfrm rot="0">
            <a:off x="1028700" y="1838325"/>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The Treaty split the country, Sinn Féin, the IRA, families and friends. A provisional government was set up and Arthur Griffith was elected President of the Dáil. The provisional government oversaw the withdrawal of British troops from Ireland before they formed a </a:t>
            </a:r>
            <a:r>
              <a:rPr lang="en-US" sz="2500">
                <a:solidFill>
                  <a:srgbClr val="000000"/>
                </a:solidFill>
                <a:latin typeface="Arial"/>
              </a:rPr>
              <a:t>new government.</a:t>
            </a:r>
          </a:p>
          <a:p>
            <a:pPr algn="just">
              <a:lnSpc>
                <a:spcPts val="3500"/>
              </a:lnSpc>
            </a:pPr>
            <a:r>
              <a:rPr lang="en-US" sz="2500">
                <a:solidFill>
                  <a:srgbClr val="000000"/>
                </a:solidFill>
                <a:latin typeface="Arial"/>
              </a:rPr>
              <a:t>After the Dáil debates and vote, divisions between the two sides deepened.</a:t>
            </a:r>
            <a:r>
              <a:rPr lang="en-US" sz="2500">
                <a:solidFill>
                  <a:srgbClr val="000000"/>
                </a:solidFill>
                <a:latin typeface="Arial"/>
              </a:rPr>
              <a:t> </a:t>
            </a:r>
            <a:r>
              <a:rPr lang="en-US" sz="2500">
                <a:solidFill>
                  <a:srgbClr val="000000"/>
                </a:solidFill>
                <a:latin typeface="Arial Bold"/>
              </a:rPr>
              <a:t>The Irish Free State Army</a:t>
            </a:r>
            <a:r>
              <a:rPr lang="en-US" sz="2500">
                <a:solidFill>
                  <a:srgbClr val="000000"/>
                </a:solidFill>
                <a:latin typeface="Arial"/>
              </a:rPr>
              <a:t> (‘</a:t>
            </a:r>
            <a:r>
              <a:rPr lang="en-US" sz="2500">
                <a:solidFill>
                  <a:srgbClr val="000000"/>
                </a:solidFill>
                <a:latin typeface="Arial Bold"/>
              </a:rPr>
              <a:t>Regulars</a:t>
            </a:r>
            <a:r>
              <a:rPr lang="en-US" sz="2500">
                <a:solidFill>
                  <a:srgbClr val="000000"/>
                </a:solidFill>
                <a:latin typeface="Arial"/>
              </a:rPr>
              <a:t>’) were </a:t>
            </a:r>
            <a:r>
              <a:rPr lang="en-US" sz="2500" u="sng">
                <a:solidFill>
                  <a:srgbClr val="000000"/>
                </a:solidFill>
                <a:latin typeface="Arial"/>
              </a:rPr>
              <a:t>IRA supporters of the Treaty</a:t>
            </a:r>
            <a:r>
              <a:rPr lang="en-US" sz="2500">
                <a:solidFill>
                  <a:srgbClr val="000000"/>
                </a:solidFill>
                <a:latin typeface="Arial"/>
              </a:rPr>
              <a:t>. The </a:t>
            </a:r>
            <a:r>
              <a:rPr lang="en-US" sz="2500">
                <a:solidFill>
                  <a:srgbClr val="000000"/>
                </a:solidFill>
                <a:latin typeface="Arial Bold"/>
              </a:rPr>
              <a:t>Irregulars </a:t>
            </a:r>
            <a:r>
              <a:rPr lang="en-US" sz="2500">
                <a:solidFill>
                  <a:srgbClr val="000000"/>
                </a:solidFill>
                <a:latin typeface="Arial"/>
              </a:rPr>
              <a:t>were the </a:t>
            </a:r>
            <a:r>
              <a:rPr lang="en-US" sz="2500" u="sng">
                <a:solidFill>
                  <a:srgbClr val="000000"/>
                </a:solidFill>
                <a:latin typeface="Arial"/>
              </a:rPr>
              <a:t>IRA members who were against the Treaty</a:t>
            </a:r>
            <a:r>
              <a:rPr lang="en-US" sz="2500">
                <a:solidFill>
                  <a:srgbClr val="000000"/>
                </a:solidFill>
                <a:latin typeface="Arial"/>
              </a:rPr>
              <a:t>. In April 1922, </a:t>
            </a:r>
            <a:r>
              <a:rPr lang="en-US" sz="2500">
                <a:solidFill>
                  <a:srgbClr val="000000"/>
                </a:solidFill>
                <a:latin typeface="Arial Bold"/>
              </a:rPr>
              <a:t>Irregulars </a:t>
            </a:r>
            <a:r>
              <a:rPr lang="en-US" sz="2500">
                <a:solidFill>
                  <a:srgbClr val="000000"/>
                </a:solidFill>
                <a:latin typeface="Arial"/>
              </a:rPr>
              <a:t>led by </a:t>
            </a:r>
            <a:r>
              <a:rPr lang="en-US" sz="2500">
                <a:solidFill>
                  <a:srgbClr val="000000"/>
                </a:solidFill>
                <a:latin typeface="Arial Bold"/>
              </a:rPr>
              <a:t>Rory O’Connor </a:t>
            </a:r>
            <a:r>
              <a:rPr lang="en-US" sz="2500">
                <a:solidFill>
                  <a:srgbClr val="000000"/>
                </a:solidFill>
                <a:latin typeface="Arial"/>
              </a:rPr>
              <a:t>occupied the Four Courts and other buildings in Dublin in protest against the Dáil’s acceptance of the Treaty. </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4841874"/>
            <a:ext cx="8115300" cy="39846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Michael Collins was commander-in-chief of the pro-Treaty Free State Army. He was reluctant</a:t>
            </a:r>
            <a:r>
              <a:rPr lang="en-US" sz="2500">
                <a:solidFill>
                  <a:srgbClr val="000000"/>
                </a:solidFill>
                <a:latin typeface="Arial"/>
              </a:rPr>
              <a:t> to attack his former colleagues and friends until the general election in the June 1922.</a:t>
            </a:r>
          </a:p>
          <a:p>
            <a:pPr algn="just">
              <a:lnSpc>
                <a:spcPts val="3500"/>
              </a:lnSpc>
            </a:pPr>
            <a:r>
              <a:rPr lang="en-US" sz="2500">
                <a:solidFill>
                  <a:srgbClr val="000000"/>
                </a:solidFill>
                <a:latin typeface="Arial"/>
              </a:rPr>
              <a:t>Sinn Féin put forward both pro-Treaty and anti-Treaty candidates. In the end, 92 pro-Treaty Candidates to 36 anti-Treaty candidates were elected. This showed that a large majority of the people supported the Treaty, placing the government in a strong position. </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844072" y="0"/>
            <a:ext cx="14599855" cy="9725311"/>
          </a:xfrm>
          <a:custGeom>
            <a:avLst/>
            <a:gdLst/>
            <a:ahLst/>
            <a:cxnLst/>
            <a:rect r="r" b="b" t="t" l="l"/>
            <a:pathLst>
              <a:path h="9725311" w="14599855">
                <a:moveTo>
                  <a:pt x="0" y="0"/>
                </a:moveTo>
                <a:lnTo>
                  <a:pt x="14599856" y="0"/>
                </a:lnTo>
                <a:lnTo>
                  <a:pt x="1459985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Fighting Begins</a:t>
            </a:r>
          </a:p>
        </p:txBody>
      </p:sp>
      <p:sp>
        <p:nvSpPr>
          <p:cNvPr name="TextBox 12" id="12"/>
          <p:cNvSpPr txBox="true"/>
          <p:nvPr/>
        </p:nvSpPr>
        <p:spPr>
          <a:xfrm rot="0">
            <a:off x="1028700" y="1838325"/>
            <a:ext cx="15609955"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In the same week, British Unionist </a:t>
            </a:r>
            <a:r>
              <a:rPr lang="en-US" sz="2500">
                <a:solidFill>
                  <a:srgbClr val="000000"/>
                </a:solidFill>
                <a:latin typeface="Arial Bold"/>
              </a:rPr>
              <a:t>Henry Wilson</a:t>
            </a:r>
            <a:r>
              <a:rPr lang="en-US" sz="2500">
                <a:solidFill>
                  <a:srgbClr val="000000"/>
                </a:solidFill>
                <a:latin typeface="Arial"/>
              </a:rPr>
              <a:t> was assassinated and </a:t>
            </a:r>
            <a:r>
              <a:rPr lang="en-US" sz="2500">
                <a:solidFill>
                  <a:srgbClr val="000000"/>
                </a:solidFill>
                <a:latin typeface="Arial Bold"/>
              </a:rPr>
              <a:t>General O’Connell </a:t>
            </a:r>
            <a:r>
              <a:rPr lang="en-US" sz="2500">
                <a:solidFill>
                  <a:srgbClr val="000000"/>
                </a:solidFill>
                <a:latin typeface="Arial"/>
              </a:rPr>
              <a:t>of the </a:t>
            </a:r>
            <a:r>
              <a:rPr lang="en-US" sz="2500">
                <a:solidFill>
                  <a:srgbClr val="000000"/>
                </a:solidFill>
                <a:latin typeface="Arial"/>
              </a:rPr>
              <a:t>Free State Army was kidnapped. Believing the anti-Treaty IRA was behind the murder of Wilson, the British forced Collins to act, threatening that they would intervene if he did not. On the </a:t>
            </a:r>
            <a:r>
              <a:rPr lang="en-US" sz="2500">
                <a:solidFill>
                  <a:srgbClr val="000000"/>
                </a:solidFill>
                <a:latin typeface="Arial Bold"/>
              </a:rPr>
              <a:t>28th June 1922</a:t>
            </a:r>
            <a:r>
              <a:rPr lang="en-US" sz="2500">
                <a:solidFill>
                  <a:srgbClr val="000000"/>
                </a:solidFill>
                <a:latin typeface="Arial"/>
              </a:rPr>
              <a:t>, Collins began to attack the Four Courts with artillery borrowed from Britain: the Irish Civil War had officially begun.</a:t>
            </a:r>
          </a:p>
          <a:p>
            <a:pPr algn="l">
              <a:lnSpc>
                <a:spcPts val="3500"/>
              </a:lnSpc>
            </a:pPr>
            <a:r>
              <a:rPr lang="en-US" sz="2500">
                <a:solidFill>
                  <a:srgbClr val="000000"/>
                </a:solidFill>
                <a:latin typeface="Arial"/>
              </a:rPr>
              <a:t>Within two days, the Irregulars in the Four Courts had surrendered and within the week, they had given up the other buildings in Dublin City. Sixty-four people died in Dublin, including Cathal Brugha. Rory O'Connor was captured and replaced by Liam Lynch as Chief-of-Staff of the Irregulars. De Valera condemned the government’s actions and continued to support the anti-Treaty side.</a:t>
            </a:r>
          </a:p>
          <a:p>
            <a:pPr algn="l">
              <a:lnSpc>
                <a:spcPts val="3500"/>
              </a:lnSpc>
            </a:pPr>
            <a:r>
              <a:rPr lang="en-US" sz="2500">
                <a:solidFill>
                  <a:srgbClr val="000000"/>
                </a:solidFill>
                <a:latin typeface="Arial"/>
              </a:rPr>
              <a:t>The Irregulars retreated to Munster, where they had a lot of support. They gained control of many of the old RIC barracks and used guerrilla warfare tactics against the Free State Army. South of Limerick-Waterford line became known as the </a:t>
            </a:r>
            <a:r>
              <a:rPr lang="en-US" sz="2500">
                <a:solidFill>
                  <a:srgbClr val="000000"/>
                </a:solidFill>
                <a:latin typeface="Arial Bold"/>
              </a:rPr>
              <a:t>Munster Republic</a:t>
            </a:r>
            <a:r>
              <a:rPr lang="en-US" sz="2500">
                <a:solidFill>
                  <a:srgbClr val="000000"/>
                </a:solidFill>
                <a:latin typeface="Arial"/>
              </a:rPr>
              <a:t>. A recruitment drive meant that the Free State Army grew to 60,000; greatly outnumbering the Irregulars. They drove them out of the barracks they had taken over. On the 12th August, Cork fell to the Free State Army and the Irregulars were forced to retreat to the countryside. </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0" id="10"/>
          <p:cNvGrpSpPr/>
          <p:nvPr/>
        </p:nvGrpSpPr>
        <p:grpSpPr>
          <a:xfrm rot="0">
            <a:off x="2510413" y="0"/>
            <a:ext cx="13267174" cy="9725311"/>
            <a:chOff x="0" y="0"/>
            <a:chExt cx="17689565" cy="12967081"/>
          </a:xfrm>
        </p:grpSpPr>
        <p:sp>
          <p:nvSpPr>
            <p:cNvPr name="Freeform 11" id="11"/>
            <p:cNvSpPr/>
            <p:nvPr/>
          </p:nvSpPr>
          <p:spPr>
            <a:xfrm flipH="false" flipV="false" rot="0">
              <a:off x="0" y="6360305"/>
              <a:ext cx="8973550" cy="6606776"/>
            </a:xfrm>
            <a:custGeom>
              <a:avLst/>
              <a:gdLst/>
              <a:ahLst/>
              <a:cxnLst/>
              <a:rect r="r" b="b" t="t" l="l"/>
              <a:pathLst>
                <a:path h="6606776" w="8973550">
                  <a:moveTo>
                    <a:pt x="0" y="0"/>
                  </a:moveTo>
                  <a:lnTo>
                    <a:pt x="8973550" y="0"/>
                  </a:lnTo>
                  <a:lnTo>
                    <a:pt x="8973550" y="6606776"/>
                  </a:lnTo>
                  <a:lnTo>
                    <a:pt x="0" y="6606776"/>
                  </a:lnTo>
                  <a:lnTo>
                    <a:pt x="0" y="0"/>
                  </a:lnTo>
                  <a:close/>
                </a:path>
              </a:pathLst>
            </a:custGeom>
            <a:blipFill>
              <a:blip r:embed="rId6"/>
              <a:stretch>
                <a:fillRect l="0" t="0" r="0" b="0"/>
              </a:stretch>
            </a:blipFill>
          </p:spPr>
        </p:sp>
        <p:sp>
          <p:nvSpPr>
            <p:cNvPr name="Freeform 12" id="12"/>
            <p:cNvSpPr/>
            <p:nvPr/>
          </p:nvSpPr>
          <p:spPr>
            <a:xfrm flipH="false" flipV="false" rot="0">
              <a:off x="8973550" y="6360305"/>
              <a:ext cx="8617534" cy="6606776"/>
            </a:xfrm>
            <a:custGeom>
              <a:avLst/>
              <a:gdLst/>
              <a:ahLst/>
              <a:cxnLst/>
              <a:rect r="r" b="b" t="t" l="l"/>
              <a:pathLst>
                <a:path h="6606776" w="8617534">
                  <a:moveTo>
                    <a:pt x="0" y="0"/>
                  </a:moveTo>
                  <a:lnTo>
                    <a:pt x="8617535" y="0"/>
                  </a:lnTo>
                  <a:lnTo>
                    <a:pt x="8617535" y="6606776"/>
                  </a:lnTo>
                  <a:lnTo>
                    <a:pt x="0" y="6606776"/>
                  </a:lnTo>
                  <a:lnTo>
                    <a:pt x="0" y="0"/>
                  </a:lnTo>
                  <a:close/>
                </a:path>
              </a:pathLst>
            </a:custGeom>
            <a:blipFill>
              <a:blip r:embed="rId7"/>
              <a:stretch>
                <a:fillRect l="0" t="0" r="0" b="0"/>
              </a:stretch>
            </a:blipFill>
          </p:spPr>
        </p:sp>
        <p:sp>
          <p:nvSpPr>
            <p:cNvPr name="Freeform 13" id="13"/>
            <p:cNvSpPr/>
            <p:nvPr/>
          </p:nvSpPr>
          <p:spPr>
            <a:xfrm flipH="false" flipV="false" rot="0">
              <a:off x="8152089" y="0"/>
              <a:ext cx="9537477" cy="6360305"/>
            </a:xfrm>
            <a:custGeom>
              <a:avLst/>
              <a:gdLst/>
              <a:ahLst/>
              <a:cxnLst/>
              <a:rect r="r" b="b" t="t" l="l"/>
              <a:pathLst>
                <a:path h="6360305" w="9537477">
                  <a:moveTo>
                    <a:pt x="0" y="0"/>
                  </a:moveTo>
                  <a:lnTo>
                    <a:pt x="9537476" y="0"/>
                  </a:lnTo>
                  <a:lnTo>
                    <a:pt x="9537476" y="6360305"/>
                  </a:lnTo>
                  <a:lnTo>
                    <a:pt x="0" y="6360305"/>
                  </a:lnTo>
                  <a:lnTo>
                    <a:pt x="0" y="0"/>
                  </a:lnTo>
                  <a:close/>
                </a:path>
              </a:pathLst>
            </a:custGeom>
            <a:blipFill>
              <a:blip r:embed="rId8"/>
              <a:stretch>
                <a:fillRect l="0" t="0" r="0" b="0"/>
              </a:stretch>
            </a:blipFill>
          </p:spPr>
        </p:sp>
        <p:sp>
          <p:nvSpPr>
            <p:cNvPr name="Freeform 14" id="14"/>
            <p:cNvSpPr/>
            <p:nvPr/>
          </p:nvSpPr>
          <p:spPr>
            <a:xfrm flipH="false" flipV="false" rot="0">
              <a:off x="0" y="0"/>
              <a:ext cx="8152089" cy="6360305"/>
            </a:xfrm>
            <a:custGeom>
              <a:avLst/>
              <a:gdLst/>
              <a:ahLst/>
              <a:cxnLst/>
              <a:rect r="r" b="b" t="t" l="l"/>
              <a:pathLst>
                <a:path h="6360305" w="8152089">
                  <a:moveTo>
                    <a:pt x="0" y="0"/>
                  </a:moveTo>
                  <a:lnTo>
                    <a:pt x="8152089" y="0"/>
                  </a:lnTo>
                  <a:lnTo>
                    <a:pt x="8152089" y="6360305"/>
                  </a:lnTo>
                  <a:lnTo>
                    <a:pt x="0" y="6360305"/>
                  </a:lnTo>
                  <a:lnTo>
                    <a:pt x="0" y="0"/>
                  </a:lnTo>
                  <a:close/>
                </a:path>
              </a:pathLst>
            </a:custGeom>
            <a:blipFill>
              <a:blip r:embed="rId9"/>
              <a:stretch>
                <a:fillRect l="-4960" t="0" r="0" b="0"/>
              </a:stretch>
            </a:blipFill>
          </p:spPr>
        </p:sp>
      </p:grpSp>
      <p:sp>
        <p:nvSpPr>
          <p:cNvPr name="TextBox 15" id="15"/>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0" tooltip="https://twitter.com/MsEJenkinson"/>
              </a:rPr>
              <a:t>Eimear Jenkinson</a:t>
            </a:r>
            <a:r>
              <a:rPr lang="en-US" sz="2200">
                <a:solidFill>
                  <a:srgbClr val="000000"/>
                </a:solidFill>
                <a:latin typeface="Arial"/>
              </a:rPr>
              <a:t> and </a:t>
            </a:r>
            <a:r>
              <a:rPr lang="en-US" sz="2200" u="sng">
                <a:solidFill>
                  <a:srgbClr val="000000"/>
                </a:solidFill>
                <a:latin typeface="Arial"/>
                <a:hlinkClick r:id="rId11" tooltip="https://twitter.com/Gregg_ONeill"/>
              </a:rPr>
              <a:t>Gregg O'Neill</a:t>
            </a:r>
            <a:r>
              <a:rPr lang="en-US" sz="2200">
                <a:solidFill>
                  <a:srgbClr val="000000"/>
                </a:solidFill>
                <a:latin typeface="Arial"/>
              </a:rPr>
              <a:t> (</a:t>
            </a:r>
            <a:r>
              <a:rPr lang="en-US" sz="2200" u="sng">
                <a:solidFill>
                  <a:srgbClr val="000000"/>
                </a:solidFill>
                <a:latin typeface="Arial"/>
                <a:hlinkClick r:id="rId12" tooltip="https://educate.ie/"/>
              </a:rPr>
              <a:t>educate.ie</a:t>
            </a:r>
            <a:r>
              <a:rPr lang="en-US" sz="2200">
                <a:solidFill>
                  <a:srgbClr val="000000"/>
                </a:solidFill>
                <a:latin typeface="Arial"/>
              </a:rPr>
              <a:t>)</a:t>
            </a:r>
          </a:p>
        </p:txBody>
      </p:sp>
      <p:sp>
        <p:nvSpPr>
          <p:cNvPr name="TextBox 17" id="17"/>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231 (Artefact, 2nd Edition)</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did the Treaty affect Sinn Féin?</a:t>
            </a:r>
          </a:p>
          <a:p>
            <a:pPr algn="l" marL="539749" indent="-269875" lvl="1">
              <a:lnSpc>
                <a:spcPts val="3499"/>
              </a:lnSpc>
              <a:buAutoNum type="arabicPeriod" startAt="1"/>
            </a:pPr>
            <a:r>
              <a:rPr lang="en-US" sz="2499">
                <a:solidFill>
                  <a:srgbClr val="0DA33B"/>
                </a:solidFill>
                <a:latin typeface="Arial"/>
              </a:rPr>
              <a:t>Who were the (a) Regulars and (b) the Irregulars?</a:t>
            </a:r>
          </a:p>
          <a:p>
            <a:pPr algn="l" marL="539749" indent="-269875" lvl="1">
              <a:lnSpc>
                <a:spcPts val="3499"/>
              </a:lnSpc>
              <a:buAutoNum type="arabicPeriod" startAt="1"/>
            </a:pPr>
            <a:r>
              <a:rPr lang="en-US" sz="2499">
                <a:solidFill>
                  <a:srgbClr val="0DA33B"/>
                </a:solidFill>
                <a:latin typeface="Arial"/>
              </a:rPr>
              <a:t>What were the results of the 1922 election?</a:t>
            </a:r>
          </a:p>
          <a:p>
            <a:pPr algn="l" marL="539749" indent="-269875" lvl="1">
              <a:lnSpc>
                <a:spcPts val="3499"/>
              </a:lnSpc>
              <a:buAutoNum type="arabicPeriod" startAt="1"/>
            </a:pPr>
            <a:r>
              <a:rPr lang="en-US" sz="2499">
                <a:solidFill>
                  <a:srgbClr val="0DA33B"/>
                </a:solidFill>
                <a:latin typeface="Arial"/>
              </a:rPr>
              <a:t>What did these results mean?</a:t>
            </a:r>
          </a:p>
          <a:p>
            <a:pPr algn="l" marL="539749" indent="-269875" lvl="1">
              <a:lnSpc>
                <a:spcPts val="3499"/>
              </a:lnSpc>
              <a:buAutoNum type="arabicPeriod" startAt="1"/>
            </a:pPr>
            <a:r>
              <a:rPr lang="en-US" sz="2499">
                <a:solidFill>
                  <a:srgbClr val="0DA33B"/>
                </a:solidFill>
                <a:latin typeface="Arial"/>
              </a:rPr>
              <a:t>What event sparked the fighting in the Civil War?</a:t>
            </a:r>
          </a:p>
          <a:p>
            <a:pPr algn="l" marL="539749" indent="-269875" lvl="1">
              <a:lnSpc>
                <a:spcPts val="3499"/>
              </a:lnSpc>
              <a:buAutoNum type="arabicPeriod" startAt="1"/>
            </a:pPr>
            <a:r>
              <a:rPr lang="en-US" sz="2499">
                <a:solidFill>
                  <a:srgbClr val="0DA33B"/>
                </a:solidFill>
                <a:latin typeface="Arial"/>
              </a:rPr>
              <a:t>Describe the events in Dublin.</a:t>
            </a:r>
          </a:p>
          <a:p>
            <a:pPr algn="l" marL="539749" indent="-269875" lvl="1">
              <a:lnSpc>
                <a:spcPts val="3499"/>
              </a:lnSpc>
              <a:buAutoNum type="arabicPeriod" startAt="1"/>
            </a:pPr>
            <a:r>
              <a:rPr lang="en-US" sz="2499">
                <a:solidFill>
                  <a:srgbClr val="0DA33B"/>
                </a:solidFill>
                <a:latin typeface="Arial"/>
              </a:rPr>
              <a:t>What was the Munster Republic?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70622"/>
            <a:ext cx="18288000" cy="1041400"/>
          </a:xfrm>
          <a:prstGeom prst="rect">
            <a:avLst/>
          </a:prstGeom>
        </p:spPr>
        <p:txBody>
          <a:bodyPr anchor="t" rtlCol="false" tIns="0" lIns="0" bIns="0" rIns="0">
            <a:spAutoFit/>
          </a:bodyPr>
          <a:lstStyle/>
          <a:p>
            <a:pPr algn="ctr">
              <a:lnSpc>
                <a:spcPts val="7699"/>
              </a:lnSpc>
            </a:pPr>
            <a:r>
              <a:rPr lang="en-US" sz="5499" spc="247">
                <a:solidFill>
                  <a:srgbClr val="0DA33B"/>
                </a:solidFill>
                <a:latin typeface="Arial Bold"/>
              </a:rPr>
              <a:t>20.9: THE END OF THE CIVIL WAR</a:t>
            </a:r>
          </a:p>
        </p:txBody>
      </p:sp>
      <p:sp>
        <p:nvSpPr>
          <p:cNvPr name="TextBox 4" id="4"/>
          <p:cNvSpPr txBox="true"/>
          <p:nvPr/>
        </p:nvSpPr>
        <p:spPr>
          <a:xfrm rot="0">
            <a:off x="351797" y="3997635"/>
            <a:ext cx="17584398" cy="815975"/>
          </a:xfrm>
          <a:prstGeom prst="rect">
            <a:avLst/>
          </a:prstGeom>
        </p:spPr>
        <p:txBody>
          <a:bodyPr anchor="t" rtlCol="false" tIns="0" lIns="0" bIns="0" rIns="0">
            <a:spAutoFit/>
          </a:bodyPr>
          <a:lstStyle/>
          <a:p>
            <a:pPr algn="ctr">
              <a:lnSpc>
                <a:spcPts val="6324"/>
              </a:lnSpc>
            </a:pPr>
            <a:r>
              <a:rPr lang="en-US" sz="5499" spc="1649">
                <a:solidFill>
                  <a:srgbClr val="FFFFFF"/>
                </a:solidFill>
                <a:latin typeface="Daydream"/>
              </a:rPr>
              <a:t>20.9: the end of the civil war</a:t>
            </a:r>
          </a:p>
        </p:txBody>
      </p:sp>
      <p:sp>
        <p:nvSpPr>
          <p:cNvPr name="TextBox 5" id="5"/>
          <p:cNvSpPr txBox="true"/>
          <p:nvPr/>
        </p:nvSpPr>
        <p:spPr>
          <a:xfrm rot="0">
            <a:off x="15163778" y="-14772"/>
            <a:ext cx="2678744"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Preparations</a:t>
            </a:r>
          </a:p>
        </p:txBody>
      </p:sp>
      <p:sp>
        <p:nvSpPr>
          <p:cNvPr name="TextBox 12" id="12"/>
          <p:cNvSpPr txBox="true"/>
          <p:nvPr/>
        </p:nvSpPr>
        <p:spPr>
          <a:xfrm rot="0">
            <a:off x="1028700" y="1838325"/>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Irish Republican Brotherhood </a:t>
            </a:r>
            <a:r>
              <a:rPr lang="en-US" sz="2500">
                <a:solidFill>
                  <a:srgbClr val="000000"/>
                </a:solidFill>
                <a:latin typeface="Arial"/>
              </a:rPr>
              <a:t>(IRB) had infiltrated many organisations in Ireland such as the GAA, Sinn Féin and the IVF. Following the outbreak of World War I, the IRB leaders began to plan a rising as Home Rule had been put on hold - </a:t>
            </a:r>
            <a:r>
              <a:rPr lang="en-US" sz="2500">
                <a:solidFill>
                  <a:srgbClr val="000000"/>
                </a:solidFill>
                <a:latin typeface="Arial Bold"/>
              </a:rPr>
              <a:t>‘Britain’s difficulty was Ireland’s opportunity’ </a:t>
            </a:r>
            <a:r>
              <a:rPr lang="en-US" sz="2500">
                <a:solidFill>
                  <a:srgbClr val="000000"/>
                </a:solidFill>
                <a:latin typeface="Arial"/>
              </a:rPr>
              <a:t>- believing that Britain was distracted elsewhere and this would be the perfect time to strike. </a:t>
            </a:r>
          </a:p>
          <a:p>
            <a:pPr algn="l">
              <a:lnSpc>
                <a:spcPts val="3500"/>
              </a:lnSpc>
            </a:pPr>
            <a:r>
              <a:rPr lang="en-US" sz="2500">
                <a:solidFill>
                  <a:srgbClr val="000000"/>
                </a:solidFill>
                <a:latin typeface="Arial"/>
              </a:rPr>
              <a:t>The </a:t>
            </a:r>
            <a:r>
              <a:rPr lang="en-US" sz="2500">
                <a:solidFill>
                  <a:srgbClr val="000000"/>
                </a:solidFill>
                <a:latin typeface="Arial"/>
              </a:rPr>
              <a:t>IRB formed a secret </a:t>
            </a:r>
            <a:r>
              <a:rPr lang="en-US" sz="2500">
                <a:solidFill>
                  <a:srgbClr val="000000"/>
                </a:solidFill>
                <a:latin typeface="Arial Bold"/>
              </a:rPr>
              <a:t>Military Council </a:t>
            </a:r>
            <a:r>
              <a:rPr lang="en-US" sz="2500">
                <a:solidFill>
                  <a:srgbClr val="000000"/>
                </a:solidFill>
                <a:latin typeface="Arial"/>
              </a:rPr>
              <a:t>to organise the Rising. Its members included: </a:t>
            </a:r>
            <a:r>
              <a:rPr lang="en-US" sz="2500">
                <a:solidFill>
                  <a:srgbClr val="000000"/>
                </a:solidFill>
                <a:latin typeface="Arial Bold"/>
              </a:rPr>
              <a:t>Thomas</a:t>
            </a:r>
            <a:r>
              <a:rPr lang="en-US" sz="2500">
                <a:solidFill>
                  <a:srgbClr val="000000"/>
                </a:solidFill>
                <a:latin typeface="Arial"/>
              </a:rPr>
              <a:t> </a:t>
            </a:r>
            <a:r>
              <a:rPr lang="en-US" sz="2500">
                <a:solidFill>
                  <a:srgbClr val="000000"/>
                </a:solidFill>
                <a:latin typeface="Arial Bold"/>
              </a:rPr>
              <a:t>Clarke</a:t>
            </a:r>
            <a:r>
              <a:rPr lang="en-US" sz="2500">
                <a:solidFill>
                  <a:srgbClr val="000000"/>
                </a:solidFill>
                <a:latin typeface="Arial"/>
              </a:rPr>
              <a:t>, </a:t>
            </a:r>
            <a:r>
              <a:rPr lang="en-US" sz="2500">
                <a:solidFill>
                  <a:srgbClr val="000000"/>
                </a:solidFill>
                <a:latin typeface="Arial Bold"/>
              </a:rPr>
              <a:t>Seán</a:t>
            </a:r>
            <a:r>
              <a:rPr lang="en-US" sz="2500">
                <a:solidFill>
                  <a:srgbClr val="000000"/>
                </a:solidFill>
                <a:latin typeface="Arial"/>
              </a:rPr>
              <a:t> </a:t>
            </a:r>
            <a:r>
              <a:rPr lang="en-US" sz="2500">
                <a:solidFill>
                  <a:srgbClr val="000000"/>
                </a:solidFill>
                <a:latin typeface="Arial Bold"/>
              </a:rPr>
              <a:t>MacDiarmada</a:t>
            </a:r>
            <a:r>
              <a:rPr lang="en-US" sz="2500">
                <a:solidFill>
                  <a:srgbClr val="000000"/>
                </a:solidFill>
                <a:latin typeface="Arial"/>
              </a:rPr>
              <a:t>, </a:t>
            </a:r>
            <a:r>
              <a:rPr lang="en-US" sz="2500">
                <a:solidFill>
                  <a:srgbClr val="000000"/>
                </a:solidFill>
                <a:latin typeface="Arial Bold"/>
              </a:rPr>
              <a:t>Pádraig Pearse</a:t>
            </a:r>
            <a:r>
              <a:rPr lang="en-US" sz="2500">
                <a:solidFill>
                  <a:srgbClr val="000000"/>
                </a:solidFill>
                <a:latin typeface="Arial"/>
              </a:rPr>
              <a:t>, </a:t>
            </a:r>
            <a:r>
              <a:rPr lang="en-US" sz="2500">
                <a:solidFill>
                  <a:srgbClr val="000000"/>
                </a:solidFill>
                <a:latin typeface="Arial Bold"/>
              </a:rPr>
              <a:t>Joseph Plunkett</a:t>
            </a:r>
            <a:r>
              <a:rPr lang="en-US" sz="2500">
                <a:solidFill>
                  <a:srgbClr val="000000"/>
                </a:solidFill>
                <a:latin typeface="Arial"/>
              </a:rPr>
              <a:t>, </a:t>
            </a:r>
            <a:r>
              <a:rPr lang="en-US" sz="2500">
                <a:solidFill>
                  <a:srgbClr val="000000"/>
                </a:solidFill>
                <a:latin typeface="Arial Bold"/>
              </a:rPr>
              <a:t>Éamonn Ceannt</a:t>
            </a:r>
            <a:r>
              <a:rPr lang="en-US" sz="2500">
                <a:solidFill>
                  <a:srgbClr val="000000"/>
                </a:solidFill>
                <a:latin typeface="Arial"/>
              </a:rPr>
              <a:t> and </a:t>
            </a:r>
            <a:r>
              <a:rPr lang="en-US" sz="2500">
                <a:solidFill>
                  <a:srgbClr val="000000"/>
                </a:solidFill>
                <a:latin typeface="Arial Bold"/>
              </a:rPr>
              <a:t>Thomas McDonagh</a:t>
            </a:r>
            <a:r>
              <a:rPr lang="en-US" sz="2500">
                <a:solidFill>
                  <a:srgbClr val="000000"/>
                </a:solidFill>
                <a:latin typeface="Arial"/>
              </a:rPr>
              <a:t>. The Council was secret due to the danger of infiltration by spies for the British government. </a:t>
            </a:r>
          </a:p>
          <a:p>
            <a:pPr algn="l">
              <a:lnSpc>
                <a:spcPts val="3500"/>
              </a:lnSpc>
            </a:pPr>
            <a:r>
              <a:rPr lang="en-US" sz="2500">
                <a:solidFill>
                  <a:srgbClr val="000000"/>
                </a:solidFill>
                <a:latin typeface="Arial"/>
              </a:rPr>
              <a:t>The Military Council needed weapons, which were funded largely from Irish-Americans. Jospeh Plunkett and former British diplomat Sir Roger Casement used money to buy weapons from Germany. The Council agreed that the Rising would begin on Easter Sunday, 23rd April 1916. Not only was it because a holiday period but also because Pearse believed in </a:t>
            </a:r>
            <a:r>
              <a:rPr lang="en-US" sz="2500">
                <a:solidFill>
                  <a:srgbClr val="000000"/>
                </a:solidFill>
                <a:latin typeface="Arial Bold"/>
              </a:rPr>
              <a:t>blood sacrifice; </a:t>
            </a:r>
            <a:r>
              <a:rPr lang="en-US" sz="2500" u="sng">
                <a:solidFill>
                  <a:srgbClr val="000000"/>
                </a:solidFill>
                <a:latin typeface="Arial"/>
              </a:rPr>
              <a:t>they would give up their lives for the good of the future of Ireland like Christ sacrificed his life on the Cross</a:t>
            </a:r>
            <a:r>
              <a:rPr lang="en-US" sz="2500">
                <a:solidFill>
                  <a:srgbClr val="000000"/>
                </a:solidFill>
                <a:latin typeface="Arial Italics"/>
              </a:rPr>
              <a:t>.</a:t>
            </a:r>
          </a:p>
          <a:p>
            <a:pPr algn="l">
              <a:lnSpc>
                <a:spcPts val="3500"/>
              </a:lnSpc>
            </a:pPr>
            <a:r>
              <a:rPr lang="en-US" sz="2500">
                <a:solidFill>
                  <a:srgbClr val="000000"/>
                </a:solidFill>
                <a:latin typeface="Arial"/>
              </a:rPr>
              <a:t>The Council learned that </a:t>
            </a:r>
            <a:r>
              <a:rPr lang="en-US" sz="2500">
                <a:solidFill>
                  <a:srgbClr val="000000"/>
                </a:solidFill>
                <a:latin typeface="Arial Bold"/>
              </a:rPr>
              <a:t>James</a:t>
            </a:r>
            <a:r>
              <a:rPr lang="en-US" sz="2500">
                <a:solidFill>
                  <a:srgbClr val="000000"/>
                </a:solidFill>
                <a:latin typeface="Arial"/>
              </a:rPr>
              <a:t> </a:t>
            </a:r>
            <a:r>
              <a:rPr lang="en-US" sz="2500">
                <a:solidFill>
                  <a:srgbClr val="000000"/>
                </a:solidFill>
                <a:latin typeface="Arial Bold"/>
              </a:rPr>
              <a:t>Connolly</a:t>
            </a:r>
            <a:r>
              <a:rPr lang="en-US" sz="2500">
                <a:solidFill>
                  <a:srgbClr val="000000"/>
                </a:solidFill>
                <a:latin typeface="Arial"/>
              </a:rPr>
              <a:t>, the socialist leader of the </a:t>
            </a:r>
            <a:r>
              <a:rPr lang="en-US" sz="2500">
                <a:solidFill>
                  <a:srgbClr val="000000"/>
                </a:solidFill>
                <a:latin typeface="Arial Bold"/>
              </a:rPr>
              <a:t>Irish</a:t>
            </a:r>
            <a:r>
              <a:rPr lang="en-US" sz="2500">
                <a:solidFill>
                  <a:srgbClr val="000000"/>
                </a:solidFill>
                <a:latin typeface="Arial"/>
              </a:rPr>
              <a:t> </a:t>
            </a:r>
            <a:r>
              <a:rPr lang="en-US" sz="2500">
                <a:solidFill>
                  <a:srgbClr val="000000"/>
                </a:solidFill>
                <a:latin typeface="Arial Bold"/>
              </a:rPr>
              <a:t>Citizen</a:t>
            </a:r>
            <a:r>
              <a:rPr lang="en-US" sz="2500">
                <a:solidFill>
                  <a:srgbClr val="000000"/>
                </a:solidFill>
                <a:latin typeface="Arial"/>
              </a:rPr>
              <a:t> </a:t>
            </a:r>
            <a:r>
              <a:rPr lang="en-US" sz="2500">
                <a:solidFill>
                  <a:srgbClr val="000000"/>
                </a:solidFill>
                <a:latin typeface="Arial Bold"/>
              </a:rPr>
              <a:t>Army</a:t>
            </a:r>
            <a:r>
              <a:rPr lang="en-US" sz="2500">
                <a:solidFill>
                  <a:srgbClr val="000000"/>
                </a:solidFill>
                <a:latin typeface="Arial"/>
              </a:rPr>
              <a:t>, was also preparing a rising. Connolly had helped protect strikes during the </a:t>
            </a:r>
            <a:r>
              <a:rPr lang="en-US" sz="2500">
                <a:solidFill>
                  <a:srgbClr val="000000"/>
                </a:solidFill>
                <a:latin typeface="Arial Bold"/>
              </a:rPr>
              <a:t>Strike</a:t>
            </a:r>
            <a:r>
              <a:rPr lang="en-US" sz="2500">
                <a:solidFill>
                  <a:srgbClr val="000000"/>
                </a:solidFill>
                <a:latin typeface="Arial"/>
              </a:rPr>
              <a:t> </a:t>
            </a:r>
            <a:r>
              <a:rPr lang="en-US" sz="2500">
                <a:solidFill>
                  <a:srgbClr val="000000"/>
                </a:solidFill>
                <a:latin typeface="Arial Bold"/>
              </a:rPr>
              <a:t>and Lockout</a:t>
            </a:r>
            <a:r>
              <a:rPr lang="en-US" sz="2500">
                <a:solidFill>
                  <a:srgbClr val="000000"/>
                </a:solidFill>
                <a:latin typeface="Arial"/>
              </a:rPr>
              <a:t> </a:t>
            </a:r>
            <a:r>
              <a:rPr lang="en-US" sz="2500">
                <a:solidFill>
                  <a:srgbClr val="000000"/>
                </a:solidFill>
                <a:latin typeface="Arial Bold"/>
              </a:rPr>
              <a:t>of 1913</a:t>
            </a:r>
            <a:r>
              <a:rPr lang="en-US" sz="2500">
                <a:solidFill>
                  <a:srgbClr val="000000"/>
                </a:solidFill>
                <a:latin typeface="Arial"/>
              </a:rPr>
              <a:t>. He co-founded the </a:t>
            </a:r>
            <a:r>
              <a:rPr lang="en-US" sz="2500">
                <a:solidFill>
                  <a:srgbClr val="000000"/>
                </a:solidFill>
                <a:latin typeface="Arial Bold"/>
              </a:rPr>
              <a:t>Labour</a:t>
            </a:r>
            <a:r>
              <a:rPr lang="en-US" sz="2500">
                <a:solidFill>
                  <a:srgbClr val="000000"/>
                </a:solidFill>
                <a:latin typeface="Arial"/>
              </a:rPr>
              <a:t> </a:t>
            </a:r>
            <a:r>
              <a:rPr lang="en-US" sz="2500">
                <a:solidFill>
                  <a:srgbClr val="000000"/>
                </a:solidFill>
                <a:latin typeface="Arial Bold"/>
              </a:rPr>
              <a:t>Party</a:t>
            </a:r>
            <a:r>
              <a:rPr lang="en-US" sz="2500">
                <a:solidFill>
                  <a:srgbClr val="000000"/>
                </a:solidFill>
                <a:latin typeface="Arial"/>
              </a:rPr>
              <a:t> in </a:t>
            </a:r>
            <a:r>
              <a:rPr lang="en-US" sz="2500">
                <a:solidFill>
                  <a:srgbClr val="000000"/>
                </a:solidFill>
                <a:latin typeface="Arial Bold"/>
              </a:rPr>
              <a:t>1912</a:t>
            </a:r>
            <a:r>
              <a:rPr lang="en-US" sz="2500">
                <a:solidFill>
                  <a:srgbClr val="000000"/>
                </a:solidFill>
                <a:latin typeface="Arial"/>
              </a:rPr>
              <a:t>. In January 1916, the Military Council convinced Connolly to join the two groups together. </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141903" y="6248954"/>
            <a:ext cx="7494655" cy="3476357"/>
          </a:xfrm>
          <a:custGeom>
            <a:avLst/>
            <a:gdLst/>
            <a:ahLst/>
            <a:cxnLst/>
            <a:rect r="r" b="b" t="t" l="l"/>
            <a:pathLst>
              <a:path h="3476357" w="7494655">
                <a:moveTo>
                  <a:pt x="0" y="0"/>
                </a:moveTo>
                <a:lnTo>
                  <a:pt x="7494655" y="0"/>
                </a:lnTo>
                <a:lnTo>
                  <a:pt x="7494655" y="3476357"/>
                </a:lnTo>
                <a:lnTo>
                  <a:pt x="0" y="3476357"/>
                </a:lnTo>
                <a:lnTo>
                  <a:pt x="0" y="0"/>
                </a:lnTo>
                <a:close/>
              </a:path>
            </a:pathLst>
          </a:custGeom>
          <a:blipFill>
            <a:blip r:embed="rId6"/>
            <a:stretch>
              <a:fillRect l="-2562" t="-6769" r="-1327" b="-6912"/>
            </a:stretch>
          </a:blipFill>
        </p:spPr>
      </p:sp>
      <p:sp>
        <p:nvSpPr>
          <p:cNvPr name="Freeform 11" id="11"/>
          <p:cNvSpPr/>
          <p:nvPr/>
        </p:nvSpPr>
        <p:spPr>
          <a:xfrm flipH="false" flipV="false" rot="0">
            <a:off x="2608768" y="6248954"/>
            <a:ext cx="4610166" cy="3476357"/>
          </a:xfrm>
          <a:custGeom>
            <a:avLst/>
            <a:gdLst/>
            <a:ahLst/>
            <a:cxnLst/>
            <a:rect r="r" b="b" t="t" l="l"/>
            <a:pathLst>
              <a:path h="3476357" w="4610166">
                <a:moveTo>
                  <a:pt x="0" y="0"/>
                </a:moveTo>
                <a:lnTo>
                  <a:pt x="4610167" y="0"/>
                </a:lnTo>
                <a:lnTo>
                  <a:pt x="4610167" y="3476357"/>
                </a:lnTo>
                <a:lnTo>
                  <a:pt x="0" y="3476357"/>
                </a:lnTo>
                <a:lnTo>
                  <a:pt x="0" y="0"/>
                </a:lnTo>
                <a:close/>
              </a:path>
            </a:pathLst>
          </a:custGeom>
          <a:blipFill>
            <a:blip r:embed="rId7"/>
            <a:stretch>
              <a:fillRect l="0" t="0" r="-9284"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deaths of Collins and Griffith</a:t>
            </a:r>
          </a:p>
        </p:txBody>
      </p:sp>
      <p:sp>
        <p:nvSpPr>
          <p:cNvPr name="TextBox 14" id="14"/>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On the </a:t>
            </a:r>
            <a:r>
              <a:rPr lang="en-US" sz="2500">
                <a:solidFill>
                  <a:srgbClr val="000000"/>
                </a:solidFill>
                <a:latin typeface="Arial Bold"/>
              </a:rPr>
              <a:t>12th August 1922</a:t>
            </a:r>
            <a:r>
              <a:rPr lang="en-US" sz="2500">
                <a:solidFill>
                  <a:srgbClr val="000000"/>
                </a:solidFill>
                <a:latin typeface="Arial"/>
              </a:rPr>
              <a:t>, </a:t>
            </a:r>
            <a:r>
              <a:rPr lang="en-US" sz="2500">
                <a:solidFill>
                  <a:srgbClr val="000000"/>
                </a:solidFill>
                <a:latin typeface="Arial Bold"/>
              </a:rPr>
              <a:t>Arthur Griffith died suddenly of a brain haemorrhage</a:t>
            </a:r>
            <a:r>
              <a:rPr lang="en-US" sz="2500">
                <a:solidFill>
                  <a:srgbClr val="000000"/>
                </a:solidFill>
                <a:latin typeface="Arial"/>
              </a:rPr>
              <a:t> at the age of 51. A founder of Sinn Féin, a chief negotiator of the Anglo-Irish Treaty and an instrumental member of the new Irish government, his death was a shock and a great loss for the new country. </a:t>
            </a:r>
          </a:p>
          <a:p>
            <a:pPr algn="l">
              <a:lnSpc>
                <a:spcPts val="3500"/>
              </a:lnSpc>
            </a:pPr>
            <a:r>
              <a:rPr lang="en-US" sz="2500">
                <a:solidFill>
                  <a:srgbClr val="000000"/>
                </a:solidFill>
                <a:latin typeface="Arial"/>
              </a:rPr>
              <a:t>Just ten days later, on the </a:t>
            </a:r>
            <a:r>
              <a:rPr lang="en-US" sz="2500">
                <a:solidFill>
                  <a:srgbClr val="000000"/>
                </a:solidFill>
                <a:latin typeface="Arial Bold"/>
              </a:rPr>
              <a:t>22nd August 1922</a:t>
            </a:r>
            <a:r>
              <a:rPr lang="en-US" sz="2500">
                <a:solidFill>
                  <a:srgbClr val="000000"/>
                </a:solidFill>
                <a:latin typeface="Arial"/>
              </a:rPr>
              <a:t>, </a:t>
            </a:r>
            <a:r>
              <a:rPr lang="en-US" sz="2500">
                <a:solidFill>
                  <a:srgbClr val="000000"/>
                </a:solidFill>
                <a:latin typeface="Arial Bold"/>
              </a:rPr>
              <a:t>Michael Collins</a:t>
            </a:r>
            <a:r>
              <a:rPr lang="en-US" sz="2500">
                <a:solidFill>
                  <a:srgbClr val="000000"/>
                </a:solidFill>
                <a:latin typeface="Arial"/>
              </a:rPr>
              <a:t> was </a:t>
            </a:r>
            <a:r>
              <a:rPr lang="en-US" sz="2500">
                <a:solidFill>
                  <a:srgbClr val="000000"/>
                </a:solidFill>
                <a:latin typeface="Arial Bold"/>
              </a:rPr>
              <a:t>killed </a:t>
            </a:r>
            <a:r>
              <a:rPr lang="en-US" sz="2500">
                <a:solidFill>
                  <a:srgbClr val="000000"/>
                </a:solidFill>
                <a:latin typeface="Arial"/>
              </a:rPr>
              <a:t>in an </a:t>
            </a:r>
            <a:r>
              <a:rPr lang="en-US" sz="2500">
                <a:solidFill>
                  <a:srgbClr val="000000"/>
                </a:solidFill>
                <a:latin typeface="Arial Bold"/>
              </a:rPr>
              <a:t>ambush </a:t>
            </a:r>
            <a:r>
              <a:rPr lang="en-US" sz="2500">
                <a:solidFill>
                  <a:srgbClr val="000000"/>
                </a:solidFill>
                <a:latin typeface="Arial"/>
              </a:rPr>
              <a:t>in </a:t>
            </a:r>
            <a:r>
              <a:rPr lang="en-US" sz="2500">
                <a:solidFill>
                  <a:srgbClr val="000000"/>
                </a:solidFill>
                <a:latin typeface="Arial Bold"/>
              </a:rPr>
              <a:t>Béal na Bláth</a:t>
            </a:r>
            <a:r>
              <a:rPr lang="en-US" sz="2500">
                <a:solidFill>
                  <a:srgbClr val="000000"/>
                </a:solidFill>
                <a:latin typeface="Arial"/>
              </a:rPr>
              <a:t>, between Bandon and Cork City while inspecting the Free State Army. His body was transported to Dublin by ship. His funeral, on the 28th August, was a huge public event, with up to half a million attendees. He was buried in Glasnevin Cemetery, like Griffith. </a:t>
            </a:r>
          </a:p>
          <a:p>
            <a:pPr algn="l">
              <a:lnSpc>
                <a:spcPts val="3500"/>
              </a:lnSpc>
            </a:pPr>
            <a:r>
              <a:rPr lang="en-US" sz="2500">
                <a:solidFill>
                  <a:srgbClr val="000000"/>
                </a:solidFill>
                <a:latin typeface="Arial"/>
              </a:rPr>
              <a:t>Griffith and Collins </a:t>
            </a:r>
            <a:r>
              <a:rPr lang="en-US" sz="2500">
                <a:solidFill>
                  <a:srgbClr val="000000"/>
                </a:solidFill>
                <a:latin typeface="Arial"/>
              </a:rPr>
              <a:t>were mourned by people on both sides of the divide. Collins' death in particular had an effect on people who had once fought alongside him. Some, such as </a:t>
            </a:r>
            <a:r>
              <a:rPr lang="en-US" sz="2500">
                <a:solidFill>
                  <a:srgbClr val="000000"/>
                </a:solidFill>
                <a:latin typeface="Arial Bold"/>
              </a:rPr>
              <a:t>de Valera, believed that the bloodshed needed to end</a:t>
            </a:r>
            <a:r>
              <a:rPr lang="en-US" sz="2500">
                <a:solidFill>
                  <a:srgbClr val="000000"/>
                </a:solidFill>
                <a:latin typeface="Arial"/>
              </a:rPr>
              <a:t>. After Collins' death, the Free State government took a harder line against the Irregulars.</a:t>
            </a:r>
          </a:p>
        </p:txBody>
      </p:sp>
      <p:sp>
        <p:nvSpPr>
          <p:cNvPr name="TextBox 15" id="15"/>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end of the Civil War</a:t>
            </a:r>
          </a:p>
        </p:txBody>
      </p:sp>
      <p:sp>
        <p:nvSpPr>
          <p:cNvPr name="TextBox 12" id="12"/>
          <p:cNvSpPr txBox="true"/>
          <p:nvPr/>
        </p:nvSpPr>
        <p:spPr>
          <a:xfrm rot="0">
            <a:off x="1028700" y="1838325"/>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Following the deaths of Griffith and Collins, </a:t>
            </a:r>
            <a:r>
              <a:rPr lang="en-US" sz="2500">
                <a:solidFill>
                  <a:srgbClr val="000000"/>
                </a:solidFill>
                <a:latin typeface="Arial Bold"/>
              </a:rPr>
              <a:t>W.T Cosgrave </a:t>
            </a:r>
            <a:r>
              <a:rPr lang="en-US" sz="2500">
                <a:solidFill>
                  <a:srgbClr val="000000"/>
                </a:solidFill>
                <a:latin typeface="Arial"/>
              </a:rPr>
              <a:t>became President of the Dáil and </a:t>
            </a:r>
            <a:r>
              <a:rPr lang="en-US" sz="2500">
                <a:solidFill>
                  <a:srgbClr val="000000"/>
                </a:solidFill>
                <a:latin typeface="Arial Bold"/>
              </a:rPr>
              <a:t>Kevin O’Higgins</a:t>
            </a:r>
            <a:r>
              <a:rPr lang="en-US" sz="2500">
                <a:solidFill>
                  <a:srgbClr val="000000"/>
                </a:solidFill>
                <a:latin typeface="Arial"/>
              </a:rPr>
              <a:t> became Minister for Home Affairs (including law and order). The Civil War dragged on and became increasingly bitter – </a:t>
            </a:r>
            <a:r>
              <a:rPr lang="en-US" sz="2500">
                <a:solidFill>
                  <a:srgbClr val="000000"/>
                </a:solidFill>
                <a:latin typeface="Arial Bold"/>
              </a:rPr>
              <a:t>Kevin O’Higgins </a:t>
            </a:r>
            <a:r>
              <a:rPr lang="en-US" sz="2500">
                <a:solidFill>
                  <a:srgbClr val="000000"/>
                </a:solidFill>
                <a:latin typeface="Arial"/>
              </a:rPr>
              <a:t>had </a:t>
            </a:r>
            <a:r>
              <a:rPr lang="en-US" sz="2500">
                <a:solidFill>
                  <a:srgbClr val="000000"/>
                </a:solidFill>
                <a:latin typeface="Arial Bold"/>
              </a:rPr>
              <a:t>Rory O’Connor</a:t>
            </a:r>
            <a:r>
              <a:rPr lang="en-US" sz="2500">
                <a:solidFill>
                  <a:srgbClr val="000000"/>
                </a:solidFill>
                <a:latin typeface="Arial"/>
              </a:rPr>
              <a:t> executed having been O’Connor’s best man at his wedding only a year previously. In October 1922, the </a:t>
            </a:r>
            <a:r>
              <a:rPr lang="en-US" sz="2500">
                <a:solidFill>
                  <a:srgbClr val="000000"/>
                </a:solidFill>
                <a:latin typeface="Arial Bold"/>
              </a:rPr>
              <a:t>Public Safety Act of 1923 </a:t>
            </a:r>
            <a:r>
              <a:rPr lang="en-US" sz="2500">
                <a:solidFill>
                  <a:srgbClr val="000000"/>
                </a:solidFill>
                <a:latin typeface="Arial"/>
              </a:rPr>
              <a:t>(also known as the </a:t>
            </a:r>
            <a:r>
              <a:rPr lang="en-US" sz="2500">
                <a:solidFill>
                  <a:srgbClr val="000000"/>
                </a:solidFill>
                <a:latin typeface="Arial Bold"/>
              </a:rPr>
              <a:t>Specials Power Act</a:t>
            </a:r>
            <a:r>
              <a:rPr lang="en-US" sz="2500">
                <a:solidFill>
                  <a:srgbClr val="000000"/>
                </a:solidFill>
                <a:latin typeface="Arial"/>
              </a:rPr>
              <a:t>) was passed. This allowed the Free State government to arrest, try and imprison IRA members for a number of offences, or even to execute them: 12,000 Irregulars were arrested. </a:t>
            </a:r>
          </a:p>
          <a:p>
            <a:pPr algn="l">
              <a:lnSpc>
                <a:spcPts val="3500"/>
              </a:lnSpc>
            </a:pPr>
            <a:r>
              <a:rPr lang="en-US" sz="2500">
                <a:solidFill>
                  <a:srgbClr val="000000"/>
                </a:solidFill>
                <a:latin typeface="Arial"/>
              </a:rPr>
              <a:t>Fighting continued into 1923. Unlike the British during the War of Independence, the Free State Army had the advantage of knowing the countryside well. </a:t>
            </a:r>
            <a:r>
              <a:rPr lang="en-US" sz="2500">
                <a:solidFill>
                  <a:srgbClr val="000000"/>
                </a:solidFill>
                <a:latin typeface="Arial Bold"/>
              </a:rPr>
              <a:t>Liam Lynch</a:t>
            </a:r>
            <a:r>
              <a:rPr lang="en-US" sz="2500">
                <a:solidFill>
                  <a:srgbClr val="000000"/>
                </a:solidFill>
                <a:latin typeface="Arial"/>
              </a:rPr>
              <a:t>, leader of the Anti-Treaty IRA, was killed in the Knockmealdown Mountains in April 1923. </a:t>
            </a:r>
            <a:r>
              <a:rPr lang="en-US" sz="2500">
                <a:solidFill>
                  <a:srgbClr val="000000"/>
                </a:solidFill>
                <a:latin typeface="Arial Bold"/>
              </a:rPr>
              <a:t>Frank Aiken </a:t>
            </a:r>
            <a:r>
              <a:rPr lang="en-US" sz="2500">
                <a:solidFill>
                  <a:srgbClr val="000000"/>
                </a:solidFill>
                <a:latin typeface="Arial"/>
              </a:rPr>
              <a:t>replaced Lynch and, together with de Valera, called a halt to the violence in 1923 – there was no truce or treaty, simply a dumping of arms.</a:t>
            </a:r>
          </a:p>
          <a:p>
            <a:pPr algn="l">
              <a:lnSpc>
                <a:spcPts val="3500"/>
              </a:lnSpc>
            </a:pPr>
            <a:r>
              <a:rPr lang="en-US" sz="2500">
                <a:solidFill>
                  <a:srgbClr val="000000"/>
                </a:solidFill>
                <a:latin typeface="Arial"/>
              </a:rPr>
              <a:t>On the 24th May 1923, the Civil War came to an end through a ceasefire. </a:t>
            </a:r>
          </a:p>
          <a:p>
            <a:pPr algn="l">
              <a:lnSpc>
                <a:spcPts val="3500"/>
              </a:lnSpc>
            </a:pP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880512" y="0"/>
            <a:ext cx="6579310" cy="9725311"/>
          </a:xfrm>
          <a:custGeom>
            <a:avLst/>
            <a:gdLst/>
            <a:ahLst/>
            <a:cxnLst/>
            <a:rect r="r" b="b" t="t" l="l"/>
            <a:pathLst>
              <a:path h="9725311" w="6579310">
                <a:moveTo>
                  <a:pt x="0" y="0"/>
                </a:moveTo>
                <a:lnTo>
                  <a:pt x="6579310" y="0"/>
                </a:lnTo>
                <a:lnTo>
                  <a:pt x="6579310" y="9725311"/>
                </a:lnTo>
                <a:lnTo>
                  <a:pt x="0" y="9725311"/>
                </a:lnTo>
                <a:lnTo>
                  <a:pt x="0" y="0"/>
                </a:lnTo>
                <a:close/>
              </a:path>
            </a:pathLst>
          </a:custGeom>
          <a:blipFill>
            <a:blip r:embed="rId6"/>
            <a:stretch>
              <a:fillRect l="-6799" t="-3152" r="-5177" b="-5116"/>
            </a:stretch>
          </a:blipFill>
        </p:spPr>
      </p:sp>
      <p:sp>
        <p:nvSpPr>
          <p:cNvPr name="Freeform 11" id="11"/>
          <p:cNvSpPr/>
          <p:nvPr/>
        </p:nvSpPr>
        <p:spPr>
          <a:xfrm flipH="false" flipV="false" rot="0">
            <a:off x="9654535" y="0"/>
            <a:ext cx="6668632" cy="9725311"/>
          </a:xfrm>
          <a:custGeom>
            <a:avLst/>
            <a:gdLst/>
            <a:ahLst/>
            <a:cxnLst/>
            <a:rect r="r" b="b" t="t" l="l"/>
            <a:pathLst>
              <a:path h="9725311" w="6668632">
                <a:moveTo>
                  <a:pt x="0" y="0"/>
                </a:moveTo>
                <a:lnTo>
                  <a:pt x="6668631" y="0"/>
                </a:lnTo>
                <a:lnTo>
                  <a:pt x="6668631" y="9725311"/>
                </a:lnTo>
                <a:lnTo>
                  <a:pt x="0" y="9725311"/>
                </a:lnTo>
                <a:lnTo>
                  <a:pt x="0" y="0"/>
                </a:lnTo>
                <a:close/>
              </a:path>
            </a:pathLst>
          </a:custGeom>
          <a:blipFill>
            <a:blip r:embed="rId7"/>
            <a:stretch>
              <a:fillRect l="-4231" t="-4193" r="-5171" b="-2578"/>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0">
            <a:off x="6087255" y="2093814"/>
            <a:ext cx="10551400" cy="573722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Michael Collins was born at Woodfield near Clonakilty, Co. Cork. He was given the nickname 'the Big Fellow'. Collins was a member of Sinn Féin and joined the IRB in 1909. In 1914, he became an Irish Volunteer and was the administrative assistant to Joseph Plunkett in the GPO, but he did not take part in the fighting. After the Rising, Collins was a prisoner of war in Stafford Prison (England) and Frongoch Prison (Wales). He was elected a Sinn Féin MP/TD in 1918. In 1919, Collins became the Minister for Finance. Collins was Director of Intelligence during the War of Independence and later a member of the Irish delegation at the Treaty negotiations with Britain. In April 1922, during the Civil War, Collins was commander-in-chief of the Pro-Treaty, Free State army. On 22nd August, Collins was killed in an ambush in Co. Cork. He lay in state for three days at City Hall before the funeral procession left for Glasnevin Cemetery. </a:t>
            </a:r>
          </a:p>
        </p:txBody>
      </p:sp>
      <p:sp>
        <p:nvSpPr>
          <p:cNvPr name="Freeform 11" id="11"/>
          <p:cNvSpPr/>
          <p:nvPr/>
        </p:nvSpPr>
        <p:spPr>
          <a:xfrm flipH="false" flipV="false" rot="0">
            <a:off x="1028700" y="2198589"/>
            <a:ext cx="4753755" cy="6338340"/>
          </a:xfrm>
          <a:custGeom>
            <a:avLst/>
            <a:gdLst/>
            <a:ahLst/>
            <a:cxnLst/>
            <a:rect r="r" b="b" t="t" l="l"/>
            <a:pathLst>
              <a:path h="6338340" w="4753755">
                <a:moveTo>
                  <a:pt x="0" y="0"/>
                </a:moveTo>
                <a:lnTo>
                  <a:pt x="4753755" y="0"/>
                </a:lnTo>
                <a:lnTo>
                  <a:pt x="4753755" y="6338340"/>
                </a:lnTo>
                <a:lnTo>
                  <a:pt x="0" y="6338340"/>
                </a:lnTo>
                <a:lnTo>
                  <a:pt x="0" y="0"/>
                </a:lnTo>
                <a:close/>
              </a:path>
            </a:pathLst>
          </a:custGeom>
          <a:blipFill>
            <a:blip r:embed="rId6"/>
            <a:stretch>
              <a:fillRect l="0" t="0" r="0" b="0"/>
            </a:stretch>
          </a:blipFill>
        </p:spPr>
      </p:sp>
      <p:sp>
        <p:nvSpPr>
          <p:cNvPr name="TextBox 12" id="12"/>
          <p:cNvSpPr txBox="true"/>
          <p:nvPr/>
        </p:nvSpPr>
        <p:spPr>
          <a:xfrm rot="0">
            <a:off x="1028700" y="809625"/>
            <a:ext cx="15609955" cy="1050924"/>
          </a:xfrm>
          <a:prstGeom prst="rect">
            <a:avLst/>
          </a:prstGeom>
        </p:spPr>
        <p:txBody>
          <a:bodyPr anchor="t" rtlCol="false" tIns="0" lIns="0" bIns="0" rIns="0">
            <a:spAutoFit/>
          </a:bodyPr>
          <a:lstStyle/>
          <a:p>
            <a:pPr algn="l">
              <a:lnSpc>
                <a:spcPts val="7700"/>
              </a:lnSpc>
            </a:pPr>
            <a:r>
              <a:rPr lang="en-US" sz="5500">
                <a:solidFill>
                  <a:srgbClr val="004716"/>
                </a:solidFill>
                <a:latin typeface="Arial Bold"/>
              </a:rPr>
              <a:t>Michael Collins, 1890-1922</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legacy of the Civil War</a:t>
            </a:r>
          </a:p>
        </p:txBody>
      </p:sp>
      <p:sp>
        <p:nvSpPr>
          <p:cNvPr name="TextBox 12" id="12"/>
          <p:cNvSpPr txBox="true"/>
          <p:nvPr/>
        </p:nvSpPr>
        <p:spPr>
          <a:xfrm rot="0">
            <a:off x="1028700" y="1838325"/>
            <a:ext cx="15609955" cy="70516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Bold"/>
              </a:rPr>
              <a:t>Death and destruction:</a:t>
            </a:r>
            <a:r>
              <a:rPr lang="en-US" sz="2500">
                <a:solidFill>
                  <a:srgbClr val="000000"/>
                </a:solidFill>
                <a:latin typeface="Arial"/>
              </a:rPr>
              <a:t> Up to 1,5000 people are thought to have been killed during the Civil War. Roughly €38 million of damage was caused to property, with the centre of Dublin needing to be rebuilt..</a:t>
            </a:r>
          </a:p>
          <a:p>
            <a:pPr algn="l" marL="539754" indent="-269877" lvl="1">
              <a:lnSpc>
                <a:spcPts val="3500"/>
              </a:lnSpc>
              <a:buFont typeface="Arial"/>
              <a:buChar char="•"/>
            </a:pPr>
            <a:r>
              <a:rPr lang="en-US" sz="2500">
                <a:solidFill>
                  <a:srgbClr val="000000"/>
                </a:solidFill>
                <a:latin typeface="Arial Bold"/>
              </a:rPr>
              <a:t>A Divided Country</a:t>
            </a:r>
            <a:r>
              <a:rPr lang="en-US" sz="2500">
                <a:solidFill>
                  <a:srgbClr val="000000"/>
                </a:solidFill>
                <a:latin typeface="Arial Bold"/>
              </a:rPr>
              <a:t>: </a:t>
            </a:r>
            <a:r>
              <a:rPr lang="en-US" sz="2500">
                <a:solidFill>
                  <a:srgbClr val="000000"/>
                </a:solidFill>
                <a:latin typeface="Arial"/>
              </a:rPr>
              <a:t>The Civil War caused great bitterness which poisoned Irish politics for generations to come. Families and friends had split across the pro-Treaty and anti-Treaty lines, solidified by the Civil War and its atrocities. To this day, Fine Gael, Fianna Fáil and Sinn Féin remain in bitter dispute about the course Ireland took after the Civil War. Under the </a:t>
            </a:r>
            <a:r>
              <a:rPr lang="en-US" sz="2500">
                <a:solidFill>
                  <a:srgbClr val="000000"/>
                </a:solidFill>
                <a:latin typeface="Arial Bold"/>
              </a:rPr>
              <a:t>boundary commission</a:t>
            </a:r>
            <a:r>
              <a:rPr lang="en-US" sz="2500">
                <a:solidFill>
                  <a:srgbClr val="000000"/>
                </a:solidFill>
                <a:latin typeface="Arial"/>
              </a:rPr>
              <a:t>, the border between north and south was left unchanged, displeasing many. </a:t>
            </a:r>
          </a:p>
          <a:p>
            <a:pPr algn="l" marL="539754" indent="-269877" lvl="1">
              <a:lnSpc>
                <a:spcPts val="3500"/>
              </a:lnSpc>
              <a:buFont typeface="Arial"/>
              <a:buChar char="•"/>
            </a:pPr>
            <a:r>
              <a:rPr lang="en-US" sz="2500">
                <a:solidFill>
                  <a:srgbClr val="000000"/>
                </a:solidFill>
                <a:latin typeface="Arial Bold"/>
              </a:rPr>
              <a:t>Lost leaders: </a:t>
            </a:r>
            <a:r>
              <a:rPr lang="en-US" sz="2500">
                <a:solidFill>
                  <a:srgbClr val="000000"/>
                </a:solidFill>
                <a:latin typeface="Arial"/>
              </a:rPr>
              <a:t>The country lost some its best and ablest leaders, such as Collins and Griffith, when it needed them most.</a:t>
            </a:r>
          </a:p>
          <a:p>
            <a:pPr algn="l" marL="539754" indent="-269877" lvl="1">
              <a:lnSpc>
                <a:spcPts val="3500"/>
              </a:lnSpc>
              <a:buFont typeface="Arial"/>
              <a:buChar char="•"/>
            </a:pPr>
            <a:r>
              <a:rPr lang="en-US" sz="2500">
                <a:solidFill>
                  <a:srgbClr val="000000"/>
                </a:solidFill>
                <a:latin typeface="Arial Bold"/>
              </a:rPr>
              <a:t>Political Developments: </a:t>
            </a:r>
            <a:r>
              <a:rPr lang="en-US" sz="2500">
                <a:solidFill>
                  <a:srgbClr val="000000"/>
                </a:solidFill>
                <a:latin typeface="Arial"/>
              </a:rPr>
              <a:t>The two largest political parties in Ireland grew out of the Pro- and Anti-Treaty sides of Sinn Féin – </a:t>
            </a:r>
            <a:r>
              <a:rPr lang="en-US" sz="2500">
                <a:solidFill>
                  <a:srgbClr val="000000"/>
                </a:solidFill>
                <a:latin typeface="Arial Bold"/>
              </a:rPr>
              <a:t>Cumann na nGaedhael</a:t>
            </a:r>
            <a:r>
              <a:rPr lang="en-US" sz="2500">
                <a:solidFill>
                  <a:srgbClr val="000000"/>
                </a:solidFill>
                <a:latin typeface="Arial"/>
              </a:rPr>
              <a:t> (later Fine Gael) came from the Free State side and </a:t>
            </a:r>
            <a:r>
              <a:rPr lang="en-US" sz="2500">
                <a:solidFill>
                  <a:srgbClr val="000000"/>
                </a:solidFill>
                <a:latin typeface="Arial Bold"/>
              </a:rPr>
              <a:t>Fianna Fáil</a:t>
            </a:r>
            <a:r>
              <a:rPr lang="en-US" sz="2500">
                <a:solidFill>
                  <a:srgbClr val="000000"/>
                </a:solidFill>
                <a:latin typeface="Arial"/>
              </a:rPr>
              <a:t> from the Republican side. </a:t>
            </a:r>
            <a:r>
              <a:rPr lang="en-US" sz="2500">
                <a:solidFill>
                  <a:srgbClr val="000000"/>
                </a:solidFill>
                <a:latin typeface="Arial"/>
              </a:rPr>
              <a:t>A </a:t>
            </a:r>
            <a:r>
              <a:rPr lang="en-US" sz="2500">
                <a:solidFill>
                  <a:srgbClr val="000000"/>
                </a:solidFill>
                <a:latin typeface="Arial Bold"/>
              </a:rPr>
              <a:t>constitution</a:t>
            </a:r>
            <a:r>
              <a:rPr lang="en-US" sz="2500">
                <a:solidFill>
                  <a:srgbClr val="000000"/>
                </a:solidFill>
                <a:latin typeface="Arial"/>
              </a:rPr>
              <a:t> was written for the Irish Free State (Saorstát Éireann) in 1922 before it was replaced by </a:t>
            </a:r>
            <a:r>
              <a:rPr lang="en-US" sz="2500">
                <a:solidFill>
                  <a:srgbClr val="000000"/>
                </a:solidFill>
                <a:latin typeface="Arial Bold"/>
              </a:rPr>
              <a:t>Bunreacht na hÉireann</a:t>
            </a:r>
            <a:r>
              <a:rPr lang="en-US" sz="2500">
                <a:solidFill>
                  <a:srgbClr val="000000"/>
                </a:solidFill>
                <a:latin typeface="Arial"/>
              </a:rPr>
              <a:t> in 1937. The parliament, as it stands in the present day, was set up. The </a:t>
            </a:r>
            <a:r>
              <a:rPr lang="en-US" sz="2500">
                <a:solidFill>
                  <a:srgbClr val="000000"/>
                </a:solidFill>
                <a:latin typeface="Arial Bold"/>
              </a:rPr>
              <a:t>Oireachtas</a:t>
            </a:r>
            <a:r>
              <a:rPr lang="en-US" sz="2500">
                <a:solidFill>
                  <a:srgbClr val="000000"/>
                </a:solidFill>
                <a:latin typeface="Arial"/>
              </a:rPr>
              <a:t> (Parliament) was made up of the </a:t>
            </a:r>
            <a:r>
              <a:rPr lang="en-US" sz="2500">
                <a:solidFill>
                  <a:srgbClr val="000000"/>
                </a:solidFill>
                <a:latin typeface="Arial Bold"/>
              </a:rPr>
              <a:t>Dáil Éireann </a:t>
            </a:r>
            <a:r>
              <a:rPr lang="en-US" sz="2500">
                <a:solidFill>
                  <a:srgbClr val="000000"/>
                </a:solidFill>
                <a:latin typeface="Arial"/>
              </a:rPr>
              <a:t>(lower house) and the </a:t>
            </a:r>
            <a:r>
              <a:rPr lang="en-US" sz="2500">
                <a:solidFill>
                  <a:srgbClr val="000000"/>
                </a:solidFill>
                <a:latin typeface="Arial Bold"/>
              </a:rPr>
              <a:t>Seanad</a:t>
            </a:r>
            <a:r>
              <a:rPr lang="en-US" sz="2500">
                <a:solidFill>
                  <a:srgbClr val="000000"/>
                </a:solidFill>
                <a:latin typeface="Arial"/>
              </a:rPr>
              <a:t> (upper house). </a:t>
            </a:r>
            <a:r>
              <a:rPr lang="en-US" sz="2500">
                <a:solidFill>
                  <a:srgbClr val="000000"/>
                </a:solidFill>
                <a:latin typeface="Arial Bold"/>
              </a:rPr>
              <a:t>An Garda Síochána </a:t>
            </a:r>
            <a:r>
              <a:rPr lang="en-US" sz="2500">
                <a:solidFill>
                  <a:srgbClr val="000000"/>
                </a:solidFill>
                <a:latin typeface="Arial"/>
              </a:rPr>
              <a:t>were also set up while the </a:t>
            </a:r>
            <a:r>
              <a:rPr lang="en-US" sz="2500">
                <a:solidFill>
                  <a:srgbClr val="000000"/>
                </a:solidFill>
                <a:latin typeface="Arial Bold"/>
              </a:rPr>
              <a:t>courts were reorganised</a:t>
            </a:r>
            <a:r>
              <a:rPr lang="en-US" sz="2500">
                <a:solidFill>
                  <a:srgbClr val="000000"/>
                </a:solidFill>
                <a:latin typeface="Arial"/>
              </a:rPr>
              <a:t> (and still used today).</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6718079" cy="9725311"/>
          </a:xfrm>
          <a:custGeom>
            <a:avLst/>
            <a:gdLst/>
            <a:ahLst/>
            <a:cxnLst/>
            <a:rect r="r" b="b" t="t" l="l"/>
            <a:pathLst>
              <a:path h="9725311" w="6718079">
                <a:moveTo>
                  <a:pt x="0" y="0"/>
                </a:moveTo>
                <a:lnTo>
                  <a:pt x="6718079" y="0"/>
                </a:lnTo>
                <a:lnTo>
                  <a:pt x="6718079" y="9725311"/>
                </a:lnTo>
                <a:lnTo>
                  <a:pt x="0" y="9725311"/>
                </a:lnTo>
                <a:lnTo>
                  <a:pt x="0" y="0"/>
                </a:lnTo>
                <a:close/>
              </a:path>
            </a:pathLst>
          </a:custGeom>
          <a:blipFill>
            <a:blip r:embed="rId6"/>
            <a:stretch>
              <a:fillRect l="0" t="0" r="0" b="0"/>
            </a:stretch>
          </a:blipFill>
        </p:spPr>
      </p:sp>
      <p:sp>
        <p:nvSpPr>
          <p:cNvPr name="Freeform 11" id="11"/>
          <p:cNvSpPr/>
          <p:nvPr/>
        </p:nvSpPr>
        <p:spPr>
          <a:xfrm flipH="false" flipV="false" rot="0">
            <a:off x="9966026" y="0"/>
            <a:ext cx="6973234" cy="9725311"/>
          </a:xfrm>
          <a:custGeom>
            <a:avLst/>
            <a:gdLst/>
            <a:ahLst/>
            <a:cxnLst/>
            <a:rect r="r" b="b" t="t" l="l"/>
            <a:pathLst>
              <a:path h="9725311" w="6973234">
                <a:moveTo>
                  <a:pt x="0" y="0"/>
                </a:moveTo>
                <a:lnTo>
                  <a:pt x="6973234" y="0"/>
                </a:lnTo>
                <a:lnTo>
                  <a:pt x="6973234" y="9725311"/>
                </a:lnTo>
                <a:lnTo>
                  <a:pt x="0" y="9725311"/>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234 (Artefact, 2nd Edition)</a:t>
            </a:r>
          </a:p>
        </p:txBody>
      </p:sp>
      <p:sp>
        <p:nvSpPr>
          <p:cNvPr name="TextBox 8" id="8"/>
          <p:cNvSpPr txBox="true"/>
          <p:nvPr/>
        </p:nvSpPr>
        <p:spPr>
          <a:xfrm rot="0">
            <a:off x="1028700" y="2130424"/>
            <a:ext cx="15609955" cy="3181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DA33B"/>
                </a:solidFill>
                <a:latin typeface="Arial"/>
              </a:rPr>
              <a:t>How did the deaths of Griffith and Collins affect the Civil War?</a:t>
            </a:r>
          </a:p>
          <a:p>
            <a:pPr algn="l" marL="647697" indent="-323848" lvl="1">
              <a:lnSpc>
                <a:spcPts val="4199"/>
              </a:lnSpc>
              <a:buAutoNum type="arabicPeriod" startAt="1"/>
            </a:pPr>
            <a:r>
              <a:rPr lang="en-US" sz="2999">
                <a:solidFill>
                  <a:srgbClr val="0DA33B"/>
                </a:solidFill>
                <a:latin typeface="Arial"/>
              </a:rPr>
              <a:t>Who replaced Arthur Griffith as President of the Dáil?</a:t>
            </a:r>
          </a:p>
          <a:p>
            <a:pPr algn="l" marL="647697" indent="-323848" lvl="1">
              <a:lnSpc>
                <a:spcPts val="4199"/>
              </a:lnSpc>
              <a:buAutoNum type="arabicPeriod" startAt="1"/>
            </a:pPr>
            <a:r>
              <a:rPr lang="en-US" sz="2999">
                <a:solidFill>
                  <a:srgbClr val="0DA33B"/>
                </a:solidFill>
                <a:latin typeface="Arial"/>
              </a:rPr>
              <a:t>What was the Specials Power Act?</a:t>
            </a:r>
          </a:p>
          <a:p>
            <a:pPr algn="l" marL="647697" indent="-323848" lvl="1">
              <a:lnSpc>
                <a:spcPts val="4199"/>
              </a:lnSpc>
              <a:buAutoNum type="arabicPeriod" startAt="1"/>
            </a:pPr>
            <a:r>
              <a:rPr lang="en-US" sz="2999">
                <a:solidFill>
                  <a:srgbClr val="0DA33B"/>
                </a:solidFill>
                <a:latin typeface="Arial"/>
              </a:rPr>
              <a:t>What was Cumann na nGaedheal?</a:t>
            </a:r>
          </a:p>
          <a:p>
            <a:pPr algn="l" marL="647697" indent="-323848" lvl="1">
              <a:lnSpc>
                <a:spcPts val="4199"/>
              </a:lnSpc>
              <a:buAutoNum type="arabicPeriod" startAt="1"/>
            </a:pPr>
            <a:r>
              <a:rPr lang="en-US" sz="2999">
                <a:solidFill>
                  <a:srgbClr val="0DA33B"/>
                </a:solidFill>
                <a:latin typeface="Arial"/>
              </a:rPr>
              <a:t>Name three of Cumann na nGaedheal's achievements.</a:t>
            </a:r>
          </a:p>
          <a:p>
            <a:pPr algn="l" marL="647697" indent="-323848" lvl="1">
              <a:lnSpc>
                <a:spcPts val="4199"/>
              </a:lnSpc>
              <a:buAutoNum type="arabicPeriod" startAt="1"/>
            </a:pPr>
            <a:r>
              <a:rPr lang="en-US" sz="2999">
                <a:solidFill>
                  <a:srgbClr val="0DA33B"/>
                </a:solidFill>
                <a:latin typeface="Arial"/>
              </a:rPr>
              <a:t>Why did the Civil War have a long legacy for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234 (Artefact, 2nd Edition)</a:t>
            </a:r>
          </a:p>
        </p:txBody>
      </p:sp>
      <p:sp>
        <p:nvSpPr>
          <p:cNvPr name="TextBox 8" id="8"/>
          <p:cNvSpPr txBox="true"/>
          <p:nvPr/>
        </p:nvSpPr>
        <p:spPr>
          <a:xfrm rot="0">
            <a:off x="1028700" y="2130424"/>
            <a:ext cx="15609955" cy="7372350"/>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rPr>
              <a:t>Griffith and Collins were mourned deeply by members of both the pro-Treaty and anti-Treaty sides. Collins’s death in particular convinced many that the bloodshed needed to end.</a:t>
            </a:r>
          </a:p>
          <a:p>
            <a:pPr algn="l" marL="647697" indent="-323848" lvl="1">
              <a:lnSpc>
                <a:spcPts val="4199"/>
              </a:lnSpc>
              <a:buAutoNum type="arabicPeriod" startAt="1"/>
            </a:pPr>
            <a:r>
              <a:rPr lang="en-US" sz="2999">
                <a:solidFill>
                  <a:srgbClr val="000000"/>
                </a:solidFill>
                <a:latin typeface="Arial"/>
              </a:rPr>
              <a:t>W. T. Cosgrave.</a:t>
            </a:r>
          </a:p>
          <a:p>
            <a:pPr algn="l" marL="647697" indent="-323848" lvl="1">
              <a:lnSpc>
                <a:spcPts val="4199"/>
              </a:lnSpc>
              <a:buAutoNum type="arabicPeriod" startAt="1"/>
            </a:pPr>
            <a:r>
              <a:rPr lang="en-US" sz="2999">
                <a:solidFill>
                  <a:srgbClr val="000000"/>
                </a:solidFill>
                <a:latin typeface="Arial"/>
              </a:rPr>
              <a:t>The Special Powers Act was an act that allowed the government’s forces to arrest, try and imprison – or even execute – IRA members for a number of offences.</a:t>
            </a:r>
          </a:p>
          <a:p>
            <a:pPr algn="l" marL="647697" indent="-323848" lvl="1">
              <a:lnSpc>
                <a:spcPts val="4199"/>
              </a:lnSpc>
              <a:buAutoNum type="arabicPeriod" startAt="1"/>
            </a:pPr>
            <a:r>
              <a:rPr lang="en-US" sz="2999">
                <a:solidFill>
                  <a:srgbClr val="000000"/>
                </a:solidFill>
                <a:latin typeface="Arial"/>
              </a:rPr>
              <a:t>The pro-Treaty side renamed themselves Cumann na nGaedheal (‘the Union of the Irish’).</a:t>
            </a:r>
          </a:p>
          <a:p>
            <a:pPr algn="l" marL="647697" indent="-323848" lvl="1">
              <a:lnSpc>
                <a:spcPts val="4199"/>
              </a:lnSpc>
              <a:buAutoNum type="arabicPeriod" startAt="1"/>
            </a:pPr>
            <a:r>
              <a:rPr lang="en-US" sz="2999">
                <a:solidFill>
                  <a:srgbClr val="000000"/>
                </a:solidFill>
                <a:latin typeface="Arial"/>
              </a:rPr>
              <a:t>Any three of: a constitution was written for the Irish Free State (called ‘Saorstát Éireann’); a parliament called the Oireachtas, made up of the Dáil and the Seanad, was set up; an Garda Síochána was established; the courts system was reorganised.</a:t>
            </a:r>
          </a:p>
          <a:p>
            <a:pPr algn="l" marL="647697" indent="-323848" lvl="1">
              <a:lnSpc>
                <a:spcPts val="4199"/>
              </a:lnSpc>
              <a:buAutoNum type="arabicPeriod" startAt="1"/>
            </a:pPr>
            <a:r>
              <a:rPr lang="en-US" sz="2999">
                <a:solidFill>
                  <a:srgbClr val="000000"/>
                </a:solidFill>
                <a:latin typeface="Arial"/>
              </a:rPr>
              <a:t>The two largest political parties in Ireland today have their roots in the Treaty politics of that time. Cumann na nGaedheal (later Fine Gael) arose from the pro-Treaty side and Fianna Fáil was formed from the anti-Treaty side.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DA33B"/>
                </a:solidFill>
                <a:latin typeface="Arial Bold"/>
              </a:rPr>
              <a:t>20.10: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20.10: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20</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1916-1923</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911346"/>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1916 Rising was organised by a secret military council while Britain was absorbed by World War I. The 'Castle Document' was forged to convince Eoin MacNeill to involve the Irish volunteers. </a:t>
            </a:r>
          </a:p>
          <a:p>
            <a:pPr algn="l" marL="539754" indent="-269877" lvl="1">
              <a:lnSpc>
                <a:spcPts val="3500"/>
              </a:lnSpc>
              <a:buFont typeface="Arial"/>
              <a:buChar char="•"/>
            </a:pPr>
            <a:r>
              <a:rPr lang="en-US" sz="2500">
                <a:solidFill>
                  <a:srgbClr val="000000"/>
                </a:solidFill>
                <a:latin typeface="Arial"/>
              </a:rPr>
              <a:t>Arms from Germany were lost when the </a:t>
            </a:r>
            <a:r>
              <a:rPr lang="en-US" sz="2500">
                <a:solidFill>
                  <a:srgbClr val="000000"/>
                </a:solidFill>
                <a:latin typeface="Arial Italics"/>
              </a:rPr>
              <a:t>Aud</a:t>
            </a:r>
            <a:r>
              <a:rPr lang="en-US" sz="2500">
                <a:solidFill>
                  <a:srgbClr val="000000"/>
                </a:solidFill>
                <a:latin typeface="Arial"/>
              </a:rPr>
              <a:t> was sunk while evading capture by the British navy.</a:t>
            </a:r>
          </a:p>
          <a:p>
            <a:pPr algn="l" marL="539754" indent="-269877" lvl="1">
              <a:lnSpc>
                <a:spcPts val="3500"/>
              </a:lnSpc>
              <a:buFont typeface="Arial"/>
              <a:buChar char="•"/>
            </a:pPr>
            <a:r>
              <a:rPr lang="en-US" sz="2500">
                <a:solidFill>
                  <a:srgbClr val="000000"/>
                </a:solidFill>
                <a:latin typeface="Arial"/>
              </a:rPr>
              <a:t>The Rising still went ahead, but in fewer locations and weapons than planned, and on Easter Monday instead of Sunday. It was based mainly in Dublin city centre. </a:t>
            </a:r>
          </a:p>
          <a:p>
            <a:pPr algn="l" marL="539754" indent="-269877" lvl="1">
              <a:lnSpc>
                <a:spcPts val="3500"/>
              </a:lnSpc>
              <a:buFont typeface="Arial"/>
              <a:buChar char="•"/>
            </a:pPr>
            <a:r>
              <a:rPr lang="en-US" sz="2500">
                <a:solidFill>
                  <a:srgbClr val="000000"/>
                </a:solidFill>
                <a:latin typeface="Arial"/>
              </a:rPr>
              <a:t>The British brought soldiers in from the Curragh and England and used a gunboat called the </a:t>
            </a:r>
            <a:r>
              <a:rPr lang="en-US" sz="2500">
                <a:solidFill>
                  <a:srgbClr val="000000"/>
                </a:solidFill>
                <a:latin typeface="Arial Italics"/>
              </a:rPr>
              <a:t>Helga </a:t>
            </a:r>
            <a:r>
              <a:rPr lang="en-US" sz="2500">
                <a:solidFill>
                  <a:srgbClr val="000000"/>
                </a:solidFill>
                <a:latin typeface="Arial"/>
              </a:rPr>
              <a:t>to shell the GPO from the Liffey.</a:t>
            </a:r>
          </a:p>
          <a:p>
            <a:pPr algn="l" marL="539754" indent="-269877" lvl="1">
              <a:lnSpc>
                <a:spcPts val="3500"/>
              </a:lnSpc>
              <a:buFont typeface="Arial"/>
              <a:buChar char="•"/>
            </a:pPr>
            <a:r>
              <a:rPr lang="en-US" sz="2500">
                <a:solidFill>
                  <a:srgbClr val="000000"/>
                </a:solidFill>
                <a:latin typeface="Arial"/>
              </a:rPr>
              <a:t>Pádraig Pearse surrendered on behalf of the rebels: the Rising was over by Monday 1st May 1916.</a:t>
            </a:r>
          </a:p>
          <a:p>
            <a:pPr algn="l" marL="539754" indent="-269877" lvl="1">
              <a:lnSpc>
                <a:spcPts val="3500"/>
              </a:lnSpc>
              <a:buFont typeface="Arial"/>
              <a:buChar char="•"/>
            </a:pPr>
            <a:r>
              <a:rPr lang="en-US" sz="2500">
                <a:solidFill>
                  <a:srgbClr val="000000"/>
                </a:solidFill>
                <a:latin typeface="Arial"/>
              </a:rPr>
              <a:t>Almost 500 people were killed and over 2,500 injured, and buildings and property suffered heavy damage. Almost 3,000 people were sent to prisons in Britain, 90 leaders were sentenced to death. Fifteen of these were shot between 3rd and 12th May: 14 in Kilmainham Gaol and 1 in Cork. </a:t>
            </a:r>
          </a:p>
          <a:p>
            <a:pPr algn="l" marL="539754" indent="-269877" lvl="1">
              <a:lnSpc>
                <a:spcPts val="3500"/>
              </a:lnSpc>
              <a:buFont typeface="Arial"/>
              <a:buChar char="•"/>
            </a:pPr>
            <a:r>
              <a:rPr lang="en-US" sz="2500">
                <a:solidFill>
                  <a:srgbClr val="000000"/>
                </a:solidFill>
                <a:latin typeface="Arial"/>
              </a:rPr>
              <a:t>Sinn Féin rose in popularity and won 73 of 105 seats in the 1918 General Election. The party abstained from attending Westminster and formed a Dublin government (Dáil Éireann) in the Mansion House, Dawson St, on 21st January 1919.</a:t>
            </a:r>
          </a:p>
          <a:p>
            <a:pPr algn="l" marL="539754" indent="-269877" lvl="1">
              <a:lnSpc>
                <a:spcPts val="3500"/>
              </a:lnSpc>
              <a:buFont typeface="Arial"/>
              <a:buChar char="•"/>
            </a:pPr>
            <a:r>
              <a:rPr lang="en-US" sz="2500">
                <a:solidFill>
                  <a:srgbClr val="000000"/>
                </a:solidFill>
                <a:latin typeface="Arial"/>
              </a:rPr>
              <a:t>The War of Independence began that same day, on 21st January 1919, with the ambush of an RIC unit in Tipperary. The Irish used guerrilla warfare, the Squad and the Flying Columns. The British brought in the Black and Tans and the Auxiliaries. A truce was called on 11th July 1921.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3137996" y="4878906"/>
            <a:ext cx="2858617" cy="3810000"/>
          </a:xfrm>
          <a:custGeom>
            <a:avLst/>
            <a:gdLst/>
            <a:ahLst/>
            <a:cxnLst/>
            <a:rect r="r" b="b" t="t" l="l"/>
            <a:pathLst>
              <a:path h="3810000" w="2858617">
                <a:moveTo>
                  <a:pt x="0" y="0"/>
                </a:moveTo>
                <a:lnTo>
                  <a:pt x="2858616" y="0"/>
                </a:lnTo>
                <a:lnTo>
                  <a:pt x="2858616" y="3810000"/>
                </a:lnTo>
                <a:lnTo>
                  <a:pt x="0" y="3810000"/>
                </a:lnTo>
                <a:lnTo>
                  <a:pt x="0" y="0"/>
                </a:lnTo>
                <a:close/>
              </a:path>
            </a:pathLst>
          </a:custGeom>
          <a:blipFill>
            <a:blip r:embed="rId6"/>
            <a:stretch>
              <a:fillRect l="0" t="0" r="0" b="0"/>
            </a:stretch>
          </a:blipFill>
        </p:spPr>
      </p:sp>
      <p:sp>
        <p:nvSpPr>
          <p:cNvPr name="Freeform 11" id="11"/>
          <p:cNvSpPr/>
          <p:nvPr/>
        </p:nvSpPr>
        <p:spPr>
          <a:xfrm flipH="false" flipV="false" rot="0">
            <a:off x="13137974" y="0"/>
            <a:ext cx="2858660" cy="3810000"/>
          </a:xfrm>
          <a:custGeom>
            <a:avLst/>
            <a:gdLst/>
            <a:ahLst/>
            <a:cxnLst/>
            <a:rect r="r" b="b" t="t" l="l"/>
            <a:pathLst>
              <a:path h="3810000" w="2858660">
                <a:moveTo>
                  <a:pt x="0" y="0"/>
                </a:moveTo>
                <a:lnTo>
                  <a:pt x="2858660" y="0"/>
                </a:lnTo>
                <a:lnTo>
                  <a:pt x="2858660" y="3810000"/>
                </a:lnTo>
                <a:lnTo>
                  <a:pt x="0" y="3810000"/>
                </a:lnTo>
                <a:lnTo>
                  <a:pt x="0" y="0"/>
                </a:lnTo>
                <a:close/>
              </a:path>
            </a:pathLst>
          </a:custGeom>
          <a:blipFill>
            <a:blip r:embed="rId7"/>
            <a:stretch>
              <a:fillRect l="0" t="0" r="0" b="0"/>
            </a:stretch>
          </a:blipFill>
        </p:spPr>
      </p:sp>
      <p:sp>
        <p:nvSpPr>
          <p:cNvPr name="Freeform 12" id="12"/>
          <p:cNvSpPr/>
          <p:nvPr/>
        </p:nvSpPr>
        <p:spPr>
          <a:xfrm flipH="false" flipV="false" rot="0">
            <a:off x="9358911" y="0"/>
            <a:ext cx="2908300" cy="3810000"/>
          </a:xfrm>
          <a:custGeom>
            <a:avLst/>
            <a:gdLst/>
            <a:ahLst/>
            <a:cxnLst/>
            <a:rect r="r" b="b" t="t" l="l"/>
            <a:pathLst>
              <a:path h="3810000" w="2908300">
                <a:moveTo>
                  <a:pt x="0" y="0"/>
                </a:moveTo>
                <a:lnTo>
                  <a:pt x="2908300" y="0"/>
                </a:lnTo>
                <a:lnTo>
                  <a:pt x="2908300" y="3810000"/>
                </a:lnTo>
                <a:lnTo>
                  <a:pt x="0" y="3810000"/>
                </a:lnTo>
                <a:lnTo>
                  <a:pt x="0" y="0"/>
                </a:lnTo>
                <a:close/>
              </a:path>
            </a:pathLst>
          </a:custGeom>
          <a:blipFill>
            <a:blip r:embed="rId8"/>
            <a:stretch>
              <a:fillRect l="0" t="0" r="0" b="0"/>
            </a:stretch>
          </a:blipFill>
        </p:spPr>
      </p:sp>
      <p:sp>
        <p:nvSpPr>
          <p:cNvPr name="Freeform 13" id="13"/>
          <p:cNvSpPr/>
          <p:nvPr/>
        </p:nvSpPr>
        <p:spPr>
          <a:xfrm flipH="false" flipV="false" rot="0">
            <a:off x="2368123" y="32502"/>
            <a:ext cx="2744298" cy="3810000"/>
          </a:xfrm>
          <a:custGeom>
            <a:avLst/>
            <a:gdLst/>
            <a:ahLst/>
            <a:cxnLst/>
            <a:rect r="r" b="b" t="t" l="l"/>
            <a:pathLst>
              <a:path h="3810000" w="2744298">
                <a:moveTo>
                  <a:pt x="0" y="0"/>
                </a:moveTo>
                <a:lnTo>
                  <a:pt x="2744297" y="0"/>
                </a:lnTo>
                <a:lnTo>
                  <a:pt x="2744297" y="3810000"/>
                </a:lnTo>
                <a:lnTo>
                  <a:pt x="0" y="3810000"/>
                </a:lnTo>
                <a:lnTo>
                  <a:pt x="0" y="0"/>
                </a:lnTo>
                <a:close/>
              </a:path>
            </a:pathLst>
          </a:custGeom>
          <a:blipFill>
            <a:blip r:embed="rId9"/>
            <a:stretch>
              <a:fillRect l="0" t="0" r="0" b="0"/>
            </a:stretch>
          </a:blipFill>
        </p:spPr>
      </p:sp>
      <p:sp>
        <p:nvSpPr>
          <p:cNvPr name="Freeform 14" id="14"/>
          <p:cNvSpPr/>
          <p:nvPr/>
        </p:nvSpPr>
        <p:spPr>
          <a:xfrm flipH="false" flipV="false" rot="0">
            <a:off x="2291388" y="4878906"/>
            <a:ext cx="2897811" cy="3810000"/>
          </a:xfrm>
          <a:custGeom>
            <a:avLst/>
            <a:gdLst/>
            <a:ahLst/>
            <a:cxnLst/>
            <a:rect r="r" b="b" t="t" l="l"/>
            <a:pathLst>
              <a:path h="3810000" w="2897811">
                <a:moveTo>
                  <a:pt x="0" y="0"/>
                </a:moveTo>
                <a:lnTo>
                  <a:pt x="2897811" y="0"/>
                </a:lnTo>
                <a:lnTo>
                  <a:pt x="2897811" y="3810000"/>
                </a:lnTo>
                <a:lnTo>
                  <a:pt x="0" y="3810000"/>
                </a:lnTo>
                <a:lnTo>
                  <a:pt x="0" y="0"/>
                </a:lnTo>
                <a:close/>
              </a:path>
            </a:pathLst>
          </a:custGeom>
          <a:blipFill>
            <a:blip r:embed="rId10"/>
            <a:stretch>
              <a:fillRect l="0" t="0" r="0" b="0"/>
            </a:stretch>
          </a:blipFill>
        </p:spPr>
      </p:sp>
      <p:sp>
        <p:nvSpPr>
          <p:cNvPr name="Freeform 15" id="15"/>
          <p:cNvSpPr/>
          <p:nvPr/>
        </p:nvSpPr>
        <p:spPr>
          <a:xfrm flipH="false" flipV="false" rot="0">
            <a:off x="5825267" y="32502"/>
            <a:ext cx="2727325" cy="3810000"/>
          </a:xfrm>
          <a:custGeom>
            <a:avLst/>
            <a:gdLst/>
            <a:ahLst/>
            <a:cxnLst/>
            <a:rect r="r" b="b" t="t" l="l"/>
            <a:pathLst>
              <a:path h="3810000" w="2727325">
                <a:moveTo>
                  <a:pt x="0" y="0"/>
                </a:moveTo>
                <a:lnTo>
                  <a:pt x="2727325" y="0"/>
                </a:lnTo>
                <a:lnTo>
                  <a:pt x="2727325" y="3810000"/>
                </a:lnTo>
                <a:lnTo>
                  <a:pt x="0" y="3810000"/>
                </a:lnTo>
                <a:lnTo>
                  <a:pt x="0" y="0"/>
                </a:lnTo>
                <a:close/>
              </a:path>
            </a:pathLst>
          </a:custGeom>
          <a:blipFill>
            <a:blip r:embed="rId11"/>
            <a:stretch>
              <a:fillRect l="0" t="0" r="0" b="0"/>
            </a:stretch>
          </a:blipFill>
        </p:spPr>
      </p:sp>
      <p:sp>
        <p:nvSpPr>
          <p:cNvPr name="Freeform 16" id="16"/>
          <p:cNvSpPr/>
          <p:nvPr/>
        </p:nvSpPr>
        <p:spPr>
          <a:xfrm flipH="false" flipV="false" rot="0">
            <a:off x="5894049" y="4878906"/>
            <a:ext cx="2589804" cy="3810000"/>
          </a:xfrm>
          <a:custGeom>
            <a:avLst/>
            <a:gdLst/>
            <a:ahLst/>
            <a:cxnLst/>
            <a:rect r="r" b="b" t="t" l="l"/>
            <a:pathLst>
              <a:path h="3810000" w="2589804">
                <a:moveTo>
                  <a:pt x="0" y="0"/>
                </a:moveTo>
                <a:lnTo>
                  <a:pt x="2589804" y="0"/>
                </a:lnTo>
                <a:lnTo>
                  <a:pt x="2589804" y="3810000"/>
                </a:lnTo>
                <a:lnTo>
                  <a:pt x="0" y="3810000"/>
                </a:lnTo>
                <a:lnTo>
                  <a:pt x="0" y="0"/>
                </a:lnTo>
                <a:close/>
              </a:path>
            </a:pathLst>
          </a:custGeom>
          <a:blipFill>
            <a:blip r:embed="rId12"/>
            <a:stretch>
              <a:fillRect l="0" t="0" r="0" b="0"/>
            </a:stretch>
          </a:blipFill>
        </p:spPr>
      </p:sp>
      <p:sp>
        <p:nvSpPr>
          <p:cNvPr name="Freeform 17" id="17"/>
          <p:cNvSpPr/>
          <p:nvPr/>
        </p:nvSpPr>
        <p:spPr>
          <a:xfrm flipH="false" flipV="false" rot="0">
            <a:off x="9188703" y="4878906"/>
            <a:ext cx="3248761" cy="3810000"/>
          </a:xfrm>
          <a:custGeom>
            <a:avLst/>
            <a:gdLst/>
            <a:ahLst/>
            <a:cxnLst/>
            <a:rect r="r" b="b" t="t" l="l"/>
            <a:pathLst>
              <a:path h="3810000" w="3248761">
                <a:moveTo>
                  <a:pt x="0" y="0"/>
                </a:moveTo>
                <a:lnTo>
                  <a:pt x="3248760" y="0"/>
                </a:lnTo>
                <a:lnTo>
                  <a:pt x="3248760" y="3810000"/>
                </a:lnTo>
                <a:lnTo>
                  <a:pt x="0" y="3810000"/>
                </a:lnTo>
                <a:lnTo>
                  <a:pt x="0" y="0"/>
                </a:lnTo>
                <a:close/>
              </a:path>
            </a:pathLst>
          </a:custGeom>
          <a:blipFill>
            <a:blip r:embed="rId13"/>
            <a:stretch>
              <a:fillRect l="-21136" t="0" r="-17548" b="0"/>
            </a:stretch>
          </a:blipFill>
        </p:spPr>
      </p:sp>
      <p:sp>
        <p:nvSpPr>
          <p:cNvPr name="TextBox 18" id="1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9" id="1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4" tooltip="https://twitter.com/MsEJenkinson"/>
              </a:rPr>
              <a:t>Eimear Jenkinson</a:t>
            </a:r>
            <a:r>
              <a:rPr lang="en-US" sz="2200">
                <a:solidFill>
                  <a:srgbClr val="000000"/>
                </a:solidFill>
                <a:latin typeface="Arial"/>
              </a:rPr>
              <a:t> and </a:t>
            </a:r>
            <a:r>
              <a:rPr lang="en-US" sz="2200" u="sng">
                <a:solidFill>
                  <a:srgbClr val="000000"/>
                </a:solidFill>
                <a:latin typeface="Arial"/>
                <a:hlinkClick r:id="rId15" tooltip="https://twitter.com/Gregg_ONeill"/>
              </a:rPr>
              <a:t>Gregg O'Neill</a:t>
            </a:r>
            <a:r>
              <a:rPr lang="en-US" sz="2200">
                <a:solidFill>
                  <a:srgbClr val="000000"/>
                </a:solidFill>
                <a:latin typeface="Arial"/>
              </a:rPr>
              <a:t> (</a:t>
            </a:r>
            <a:r>
              <a:rPr lang="en-US" sz="2200" u="sng">
                <a:solidFill>
                  <a:srgbClr val="000000"/>
                </a:solidFill>
                <a:latin typeface="Arial"/>
                <a:hlinkClick r:id="rId16" tooltip="https://educate.ie/"/>
              </a:rPr>
              <a:t>educate.ie</a:t>
            </a:r>
            <a:r>
              <a:rPr lang="en-US" sz="2200">
                <a:solidFill>
                  <a:srgbClr val="000000"/>
                </a:solidFill>
                <a:latin typeface="Arial"/>
              </a:rPr>
              <a:t>)</a:t>
            </a:r>
          </a:p>
        </p:txBody>
      </p:sp>
      <p:sp>
        <p:nvSpPr>
          <p:cNvPr name="TextBox 20" id="20"/>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21" id="21"/>
          <p:cNvSpPr txBox="true"/>
          <p:nvPr/>
        </p:nvSpPr>
        <p:spPr>
          <a:xfrm rot="0">
            <a:off x="2449001" y="4022566"/>
            <a:ext cx="2582540"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Thomas Clarke</a:t>
            </a:r>
          </a:p>
        </p:txBody>
      </p:sp>
      <p:sp>
        <p:nvSpPr>
          <p:cNvPr name="TextBox 22" id="22"/>
          <p:cNvSpPr txBox="true"/>
          <p:nvPr/>
        </p:nvSpPr>
        <p:spPr>
          <a:xfrm rot="0">
            <a:off x="5505891" y="4022566"/>
            <a:ext cx="3366120"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Seán MacDiarmada</a:t>
            </a:r>
          </a:p>
        </p:txBody>
      </p:sp>
      <p:sp>
        <p:nvSpPr>
          <p:cNvPr name="TextBox 23" id="23"/>
          <p:cNvSpPr txBox="true"/>
          <p:nvPr/>
        </p:nvSpPr>
        <p:spPr>
          <a:xfrm rot="0">
            <a:off x="9500286" y="4022566"/>
            <a:ext cx="2625551"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Pádraig Pearse</a:t>
            </a:r>
          </a:p>
        </p:txBody>
      </p:sp>
      <p:sp>
        <p:nvSpPr>
          <p:cNvPr name="TextBox 24" id="24"/>
          <p:cNvSpPr txBox="true"/>
          <p:nvPr/>
        </p:nvSpPr>
        <p:spPr>
          <a:xfrm rot="0">
            <a:off x="13212038" y="4022566"/>
            <a:ext cx="2710532"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Joseph Plunkett</a:t>
            </a:r>
          </a:p>
        </p:txBody>
      </p:sp>
      <p:sp>
        <p:nvSpPr>
          <p:cNvPr name="TextBox 25" id="25"/>
          <p:cNvSpPr txBox="true"/>
          <p:nvPr/>
        </p:nvSpPr>
        <p:spPr>
          <a:xfrm rot="0">
            <a:off x="2322086" y="8869881"/>
            <a:ext cx="2752799"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Éamonn Ceannt</a:t>
            </a:r>
          </a:p>
        </p:txBody>
      </p:sp>
      <p:sp>
        <p:nvSpPr>
          <p:cNvPr name="TextBox 26" id="26"/>
          <p:cNvSpPr txBox="true"/>
          <p:nvPr/>
        </p:nvSpPr>
        <p:spPr>
          <a:xfrm rot="0">
            <a:off x="5379347" y="8869881"/>
            <a:ext cx="3535635"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Thomas MacDonagh</a:t>
            </a:r>
          </a:p>
        </p:txBody>
      </p:sp>
      <p:sp>
        <p:nvSpPr>
          <p:cNvPr name="TextBox 27" id="27"/>
          <p:cNvSpPr txBox="true"/>
          <p:nvPr/>
        </p:nvSpPr>
        <p:spPr>
          <a:xfrm rot="0">
            <a:off x="9331624" y="8869881"/>
            <a:ext cx="2879303"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Roger Casement</a:t>
            </a:r>
          </a:p>
        </p:txBody>
      </p:sp>
      <p:sp>
        <p:nvSpPr>
          <p:cNvPr name="TextBox 28" id="28"/>
          <p:cNvSpPr txBox="true"/>
          <p:nvPr/>
        </p:nvSpPr>
        <p:spPr>
          <a:xfrm rot="0">
            <a:off x="13170661" y="8869881"/>
            <a:ext cx="2709714" cy="561976"/>
          </a:xfrm>
          <a:prstGeom prst="rect">
            <a:avLst/>
          </a:prstGeom>
        </p:spPr>
        <p:txBody>
          <a:bodyPr anchor="t" rtlCol="false" tIns="0" lIns="0" bIns="0" rIns="0">
            <a:spAutoFit/>
          </a:bodyPr>
          <a:lstStyle/>
          <a:p>
            <a:pPr algn="ctr">
              <a:lnSpc>
                <a:spcPts val="4199"/>
              </a:lnSpc>
            </a:pPr>
            <a:r>
              <a:rPr lang="en-US" sz="2999">
                <a:solidFill>
                  <a:srgbClr val="000000"/>
                </a:solidFill>
                <a:latin typeface="Arial"/>
              </a:rPr>
              <a:t>James Connolly</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911346"/>
            <a:ext cx="15609955" cy="66135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Negotiations began in London in October 1921. The Irish delegation was led by Arthur Griffith and Michael Collins, while the British delegation included David Lloyd George and Winston Churchill. On 6th December 1921 they signed the Anglo-Irish Treaty. </a:t>
            </a:r>
          </a:p>
          <a:p>
            <a:pPr algn="l" marL="539754" indent="-269877" lvl="1">
              <a:lnSpc>
                <a:spcPts val="3500"/>
              </a:lnSpc>
              <a:buFont typeface="Arial"/>
              <a:buChar char="•"/>
            </a:pPr>
            <a:r>
              <a:rPr lang="en-US" sz="2500">
                <a:solidFill>
                  <a:srgbClr val="000000"/>
                </a:solidFill>
                <a:latin typeface="Arial"/>
              </a:rPr>
              <a:t>The Dáil debated the Treaty from December 1921 until January 1922 and split into a pro-Treaty side and an anti-Treaty side. On 7th January 1922, the Treaty was accepted by 64 votes to 57.</a:t>
            </a:r>
          </a:p>
          <a:p>
            <a:pPr algn="l" marL="539754" indent="-269877" lvl="1">
              <a:lnSpc>
                <a:spcPts val="3500"/>
              </a:lnSpc>
              <a:buFont typeface="Arial"/>
              <a:buChar char="•"/>
            </a:pPr>
            <a:r>
              <a:rPr lang="en-US" sz="2500">
                <a:solidFill>
                  <a:srgbClr val="000000"/>
                </a:solidFill>
                <a:latin typeface="Arial"/>
              </a:rPr>
              <a:t>The IRA also split into pro-Treaty members (known as the Irish Free State Army, or Regulars) and anti-Treaty members (Irregulars). </a:t>
            </a:r>
          </a:p>
          <a:p>
            <a:pPr algn="l" marL="539754" indent="-269877" lvl="1">
              <a:lnSpc>
                <a:spcPts val="3500"/>
              </a:lnSpc>
              <a:buFont typeface="Arial"/>
              <a:buChar char="•"/>
            </a:pPr>
            <a:r>
              <a:rPr lang="en-US" sz="2500">
                <a:solidFill>
                  <a:srgbClr val="000000"/>
                </a:solidFill>
                <a:latin typeface="Arial"/>
              </a:rPr>
              <a:t>The Irish Civil War began on 28th June 1922 when Michael Collins shelled the Four Courts, then occupied by the Irregulars under Rory O'Connor. </a:t>
            </a:r>
          </a:p>
          <a:p>
            <a:pPr algn="l" marL="539754" indent="-269877" lvl="1">
              <a:lnSpc>
                <a:spcPts val="3500"/>
              </a:lnSpc>
              <a:buFont typeface="Arial"/>
              <a:buChar char="•"/>
            </a:pPr>
            <a:r>
              <a:rPr lang="en-US" sz="2500">
                <a:solidFill>
                  <a:srgbClr val="000000"/>
                </a:solidFill>
                <a:latin typeface="Arial"/>
              </a:rPr>
              <a:t>Arthur Griffith and Michael Collins both died in August 1922. They were mourned by members of both pro-Treaty and anti-Treaty sides. </a:t>
            </a:r>
          </a:p>
          <a:p>
            <a:pPr algn="l" marL="539754" indent="-269877" lvl="1">
              <a:lnSpc>
                <a:spcPts val="3500"/>
              </a:lnSpc>
              <a:buFont typeface="Arial"/>
              <a:buChar char="•"/>
            </a:pPr>
            <a:r>
              <a:rPr lang="en-US" sz="2500">
                <a:solidFill>
                  <a:srgbClr val="000000"/>
                </a:solidFill>
                <a:latin typeface="Arial"/>
              </a:rPr>
              <a:t>W.T. Cosgrave became President of the Dáil and Kevin O'Higgins became Minister for Home Affairs, including law and order. The Public Safety Act allowed a sharp crackdown. </a:t>
            </a:r>
          </a:p>
          <a:p>
            <a:pPr algn="l" marL="539754" indent="-269877" lvl="1">
              <a:lnSpc>
                <a:spcPts val="3500"/>
              </a:lnSpc>
              <a:buFont typeface="Arial"/>
              <a:buChar char="•"/>
            </a:pPr>
            <a:r>
              <a:rPr lang="en-US" sz="2500">
                <a:solidFill>
                  <a:srgbClr val="000000"/>
                </a:solidFill>
                <a:latin typeface="Arial"/>
              </a:rPr>
              <a:t>The Civil War ended on 24th May 1923. It had caused many deaths and bitter local divisions, and would shape Irish political divisions into the future. </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838200"/>
            <a:ext cx="15609955" cy="949326"/>
          </a:xfrm>
          <a:prstGeom prst="rect">
            <a:avLst/>
          </a:prstGeom>
        </p:spPr>
        <p:txBody>
          <a:bodyPr anchor="t" rtlCol="false" tIns="0" lIns="0" bIns="0" rIns="0">
            <a:spAutoFit/>
          </a:bodyPr>
          <a:lstStyle/>
          <a:p>
            <a:pPr algn="l">
              <a:lnSpc>
                <a:spcPts val="6999"/>
              </a:lnSpc>
            </a:pPr>
            <a:r>
              <a:rPr lang="en-US" sz="4999">
                <a:solidFill>
                  <a:srgbClr val="004716"/>
                </a:solidFill>
                <a:latin typeface="Arial Bold"/>
              </a:rPr>
              <a:t>Reflecting on... The Struggle for Irish Independence</a:t>
            </a:r>
          </a:p>
        </p:txBody>
      </p:sp>
      <p:sp>
        <p:nvSpPr>
          <p:cNvPr name="TextBox 7" id="7"/>
          <p:cNvSpPr txBox="true"/>
          <p:nvPr/>
        </p:nvSpPr>
        <p:spPr>
          <a:xfrm rot="0">
            <a:off x="1028700" y="1673226"/>
            <a:ext cx="15609955" cy="4229100"/>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Nationalism and unionism both continued their rise between 1914 and 1923. Nationalism went from its goals of Home Rule via the Easter Rising, a declaration of statehood and the War of Independence to having Sinn Féin in the Dáil, showing the growth of nationalist ideas during this time. Unionists had a form of Home Rule as a result of the Government of Ireland Act 1920 and the Unionist Party remained in power in Northern Ireland. The events of 1916-1923 continue to have a huge impact on Ireland: generations on both sides of the border are still influenced by these events, and political parties and beliefs stemming from this period are still in existence.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grpSp>
        <p:nvGrpSpPr>
          <p:cNvPr name="Group 8" id="8"/>
          <p:cNvGrpSpPr/>
          <p:nvPr/>
        </p:nvGrpSpPr>
        <p:grpSpPr>
          <a:xfrm rot="0">
            <a:off x="12830785" y="9702836"/>
            <a:ext cx="4108475" cy="584164"/>
            <a:chOff x="0" y="0"/>
            <a:chExt cx="5477966" cy="778885"/>
          </a:xfrm>
        </p:grpSpPr>
        <p:sp>
          <p:nvSpPr>
            <p:cNvPr name="Freeform 9" id="9"/>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2" id="12"/>
          <p:cNvSpPr txBox="true"/>
          <p:nvPr/>
        </p:nvSpPr>
        <p:spPr>
          <a:xfrm rot="0">
            <a:off x="1028700" y="1673220"/>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2021 SEC Sample Q6 - Easter Rising</a:t>
            </a:r>
          </a:p>
          <a:p>
            <a:pPr algn="l">
              <a:lnSpc>
                <a:spcPts val="4199"/>
              </a:lnSpc>
            </a:pPr>
            <a:r>
              <a:rPr lang="en-US" sz="2999">
                <a:solidFill>
                  <a:srgbClr val="000000"/>
                </a:solidFill>
                <a:latin typeface="Arial"/>
              </a:rPr>
              <a:t>2022 SEC Q6 - Civil War</a:t>
            </a:r>
          </a:p>
          <a:p>
            <a:pPr algn="l">
              <a:lnSpc>
                <a:spcPts val="4199"/>
              </a:lnSpc>
            </a:pPr>
            <a:r>
              <a:rPr lang="en-US" sz="2999">
                <a:solidFill>
                  <a:srgbClr val="000000"/>
                </a:solidFill>
                <a:latin typeface="Arial"/>
              </a:rPr>
              <a:t>2023 SEC Q4 - Easter Rising</a:t>
            </a:r>
          </a:p>
        </p:txBody>
      </p:sp>
      <p:sp>
        <p:nvSpPr>
          <p:cNvPr name="TextBox 13" id="13"/>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5236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General Post Office, Dublin, Republic of Ireland</a:t>
            </a:r>
          </a:p>
          <a:p>
            <a:pPr algn="l">
              <a:lnSpc>
                <a:spcPts val="3500"/>
              </a:lnSpc>
            </a:pPr>
            <a:r>
              <a:rPr lang="en-US" sz="2500">
                <a:solidFill>
                  <a:srgbClr val="000000"/>
                </a:solidFill>
                <a:latin typeface="Arial"/>
              </a:rPr>
              <a:t>Kilmainham Gaol, Dublin, Republic of Ireland</a:t>
            </a:r>
          </a:p>
          <a:p>
            <a:pPr algn="l">
              <a:lnSpc>
                <a:spcPts val="3500"/>
              </a:lnSpc>
            </a:pPr>
            <a:r>
              <a:rPr lang="en-US" sz="2500">
                <a:solidFill>
                  <a:srgbClr val="000000"/>
                </a:solidFill>
                <a:latin typeface="Arial"/>
              </a:rPr>
              <a:t>Béal na Bláth, County Cork</a:t>
            </a:r>
          </a:p>
          <a:p>
            <a:pPr algn="l">
              <a:lnSpc>
                <a:spcPts val="3500"/>
              </a:lnSpc>
            </a:pPr>
            <a:r>
              <a:rPr lang="en-US" sz="2500">
                <a:solidFill>
                  <a:srgbClr val="000000"/>
                </a:solidFill>
                <a:latin typeface="Arial"/>
              </a:rPr>
              <a:t>Custom House, Dublin, Republic of Ireland</a:t>
            </a:r>
          </a:p>
          <a:p>
            <a:pPr algn="l">
              <a:lnSpc>
                <a:spcPts val="3500"/>
              </a:lnSpc>
            </a:pPr>
            <a:r>
              <a:rPr lang="en-US" sz="2500">
                <a:solidFill>
                  <a:srgbClr val="000000"/>
                </a:solidFill>
                <a:latin typeface="Arial"/>
              </a:rPr>
              <a:t>Four Courts, Dublin, Republic of Ireland</a:t>
            </a:r>
          </a:p>
          <a:p>
            <a:pPr algn="l">
              <a:lnSpc>
                <a:spcPts val="3500"/>
              </a:lnSpc>
            </a:pPr>
          </a:p>
        </p:txBody>
      </p:sp>
      <p:sp>
        <p:nvSpPr>
          <p:cNvPr name="TextBox 14" id="14"/>
          <p:cNvSpPr txBox="true"/>
          <p:nvPr/>
        </p:nvSpPr>
        <p:spPr>
          <a:xfrm rot="0">
            <a:off x="8833677" y="2692686"/>
            <a:ext cx="7804977" cy="7059294"/>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Eoin MacNeill</a:t>
            </a:r>
          </a:p>
          <a:p>
            <a:pPr algn="l">
              <a:lnSpc>
                <a:spcPts val="3080"/>
              </a:lnSpc>
            </a:pPr>
            <a:r>
              <a:rPr lang="en-US" sz="2200">
                <a:solidFill>
                  <a:srgbClr val="000000"/>
                </a:solidFill>
                <a:latin typeface="Arial"/>
              </a:rPr>
              <a:t>James Connolly</a:t>
            </a:r>
          </a:p>
          <a:p>
            <a:pPr algn="l">
              <a:lnSpc>
                <a:spcPts val="3080"/>
              </a:lnSpc>
            </a:pPr>
            <a:r>
              <a:rPr lang="en-US" sz="2200">
                <a:solidFill>
                  <a:srgbClr val="000000"/>
                </a:solidFill>
                <a:latin typeface="Arial"/>
              </a:rPr>
              <a:t>Patrick Pearse</a:t>
            </a:r>
          </a:p>
          <a:p>
            <a:pPr algn="l">
              <a:lnSpc>
                <a:spcPts val="3080"/>
              </a:lnSpc>
            </a:pPr>
            <a:r>
              <a:rPr lang="en-US" sz="2200">
                <a:solidFill>
                  <a:srgbClr val="000000"/>
                </a:solidFill>
                <a:latin typeface="Arial"/>
              </a:rPr>
              <a:t>Thomas Clarke</a:t>
            </a:r>
          </a:p>
          <a:p>
            <a:pPr algn="l">
              <a:lnSpc>
                <a:spcPts val="3080"/>
              </a:lnSpc>
            </a:pPr>
            <a:r>
              <a:rPr lang="en-US" sz="2200">
                <a:solidFill>
                  <a:srgbClr val="000000"/>
                </a:solidFill>
                <a:latin typeface="Arial"/>
              </a:rPr>
              <a:t>Seán MacDiarmada</a:t>
            </a:r>
          </a:p>
          <a:p>
            <a:pPr algn="l">
              <a:lnSpc>
                <a:spcPts val="3080"/>
              </a:lnSpc>
            </a:pPr>
            <a:r>
              <a:rPr lang="en-US" sz="2200">
                <a:solidFill>
                  <a:srgbClr val="000000"/>
                </a:solidFill>
                <a:latin typeface="Arial"/>
              </a:rPr>
              <a:t>Thomas MacDonagh</a:t>
            </a:r>
          </a:p>
          <a:p>
            <a:pPr algn="l">
              <a:lnSpc>
                <a:spcPts val="3080"/>
              </a:lnSpc>
            </a:pPr>
            <a:r>
              <a:rPr lang="en-US" sz="2200">
                <a:solidFill>
                  <a:srgbClr val="000000"/>
                </a:solidFill>
                <a:latin typeface="Arial"/>
              </a:rPr>
              <a:t>Countess Markievicz</a:t>
            </a:r>
          </a:p>
          <a:p>
            <a:pPr algn="l">
              <a:lnSpc>
                <a:spcPts val="3080"/>
              </a:lnSpc>
            </a:pPr>
            <a:r>
              <a:rPr lang="en-US" sz="2200">
                <a:solidFill>
                  <a:srgbClr val="000000"/>
                </a:solidFill>
                <a:latin typeface="Arial"/>
              </a:rPr>
              <a:t>Mary MacSwiney</a:t>
            </a:r>
          </a:p>
          <a:p>
            <a:pPr algn="l">
              <a:lnSpc>
                <a:spcPts val="3080"/>
              </a:lnSpc>
            </a:pPr>
            <a:r>
              <a:rPr lang="en-US" sz="2200">
                <a:solidFill>
                  <a:srgbClr val="000000"/>
                </a:solidFill>
                <a:latin typeface="Arial"/>
              </a:rPr>
              <a:t>Éamon de Valera</a:t>
            </a:r>
          </a:p>
          <a:p>
            <a:pPr algn="l">
              <a:lnSpc>
                <a:spcPts val="3080"/>
              </a:lnSpc>
            </a:pPr>
            <a:r>
              <a:rPr lang="en-US" sz="2200">
                <a:solidFill>
                  <a:srgbClr val="000000"/>
                </a:solidFill>
                <a:latin typeface="Arial"/>
              </a:rPr>
              <a:t>Michael Collins</a:t>
            </a:r>
          </a:p>
          <a:p>
            <a:pPr algn="l">
              <a:lnSpc>
                <a:spcPts val="3080"/>
              </a:lnSpc>
            </a:pPr>
            <a:r>
              <a:rPr lang="en-US" sz="2200">
                <a:solidFill>
                  <a:srgbClr val="000000"/>
                </a:solidFill>
                <a:latin typeface="Arial"/>
              </a:rPr>
              <a:t>Arthur Griffith</a:t>
            </a:r>
          </a:p>
          <a:p>
            <a:pPr algn="l">
              <a:lnSpc>
                <a:spcPts val="3080"/>
              </a:lnSpc>
            </a:pPr>
            <a:r>
              <a:rPr lang="en-US" sz="2200">
                <a:solidFill>
                  <a:srgbClr val="000000"/>
                </a:solidFill>
                <a:latin typeface="Arial"/>
              </a:rPr>
              <a:t>Tom Barry</a:t>
            </a:r>
          </a:p>
          <a:p>
            <a:pPr algn="l">
              <a:lnSpc>
                <a:spcPts val="3080"/>
              </a:lnSpc>
            </a:pPr>
            <a:r>
              <a:rPr lang="en-US" sz="2200">
                <a:solidFill>
                  <a:srgbClr val="000000"/>
                </a:solidFill>
                <a:latin typeface="Arial"/>
              </a:rPr>
              <a:t>Terence MacSwiney</a:t>
            </a:r>
          </a:p>
          <a:p>
            <a:pPr algn="l">
              <a:lnSpc>
                <a:spcPts val="3080"/>
              </a:lnSpc>
            </a:pPr>
            <a:r>
              <a:rPr lang="en-US" sz="2200">
                <a:solidFill>
                  <a:srgbClr val="000000"/>
                </a:solidFill>
                <a:latin typeface="Arial"/>
              </a:rPr>
              <a:t>Tomás Mac Curtain</a:t>
            </a:r>
          </a:p>
          <a:p>
            <a:pPr algn="l">
              <a:lnSpc>
                <a:spcPts val="3080"/>
              </a:lnSpc>
            </a:pPr>
            <a:r>
              <a:rPr lang="en-US" sz="2200">
                <a:solidFill>
                  <a:srgbClr val="000000"/>
                </a:solidFill>
                <a:latin typeface="Arial"/>
              </a:rPr>
              <a:t>Elizabeth Farrell</a:t>
            </a:r>
          </a:p>
          <a:p>
            <a:pPr algn="l">
              <a:lnSpc>
                <a:spcPts val="3080"/>
              </a:lnSpc>
            </a:pPr>
            <a:r>
              <a:rPr lang="en-US" sz="2200">
                <a:solidFill>
                  <a:srgbClr val="000000"/>
                </a:solidFill>
                <a:latin typeface="Arial"/>
              </a:rPr>
              <a:t>Liam Lynch</a:t>
            </a:r>
          </a:p>
          <a:p>
            <a:pPr algn="l">
              <a:lnSpc>
                <a:spcPts val="3080"/>
              </a:lnSpc>
            </a:pPr>
            <a:r>
              <a:rPr lang="en-US" sz="2200">
                <a:solidFill>
                  <a:srgbClr val="000000"/>
                </a:solidFill>
                <a:latin typeface="Arial"/>
              </a:rPr>
              <a:t>Roger Casement</a:t>
            </a:r>
          </a:p>
          <a:p>
            <a:pPr algn="l">
              <a:lnSpc>
                <a:spcPts val="3080"/>
              </a:lnSpc>
            </a:pPr>
            <a:r>
              <a:rPr lang="en-US" sz="2200">
                <a:solidFill>
                  <a:srgbClr val="000000"/>
                </a:solidFill>
                <a:latin typeface="Arial"/>
              </a:rPr>
              <a:t>Kathleen Lynn</a:t>
            </a: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278775" y="1943100"/>
            <a:ext cx="7359879" cy="7359879"/>
          </a:xfrm>
          <a:custGeom>
            <a:avLst/>
            <a:gdLst/>
            <a:ahLst/>
            <a:cxnLst/>
            <a:rect r="r" b="b" t="t" l="l"/>
            <a:pathLst>
              <a:path h="7359879" w="7359879">
                <a:moveTo>
                  <a:pt x="0" y="0"/>
                </a:moveTo>
                <a:lnTo>
                  <a:pt x="7359880" y="0"/>
                </a:lnTo>
                <a:lnTo>
                  <a:pt x="7359880" y="7359879"/>
                </a:lnTo>
                <a:lnTo>
                  <a:pt x="0" y="7359879"/>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involvement of the Irish Volunteers</a:t>
            </a:r>
          </a:p>
        </p:txBody>
      </p:sp>
      <p:sp>
        <p:nvSpPr>
          <p:cNvPr name="TextBox 13" id="13"/>
          <p:cNvSpPr txBox="true"/>
          <p:nvPr/>
        </p:nvSpPr>
        <p:spPr>
          <a:xfrm rot="0">
            <a:off x="1028700" y="1838325"/>
            <a:ext cx="811530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Eoin MacNeil </a:t>
            </a:r>
            <a:r>
              <a:rPr lang="en-US" sz="2500">
                <a:solidFill>
                  <a:srgbClr val="000000"/>
                </a:solidFill>
                <a:latin typeface="Arial"/>
              </a:rPr>
              <a:t>didn’t know about the plans for the IRB rising and was preparing his volunteers for rebellion. MacNeill was not a member of the IRB and had been opposed to the idea of a rebellion. He believed that the Irish Volunteers could only justify fighting if they were first attacked by the British government. The Military Council knew that for the Easter Rising to be a success, they would need MacNeill and the Irish Volunteers. Joseph Plunkett forged a document (</a:t>
            </a:r>
            <a:r>
              <a:rPr lang="en-US" sz="2500">
                <a:solidFill>
                  <a:srgbClr val="000000"/>
                </a:solidFill>
                <a:latin typeface="Arial Bold"/>
              </a:rPr>
              <a:t>the</a:t>
            </a:r>
            <a:r>
              <a:rPr lang="en-US" sz="2500">
                <a:solidFill>
                  <a:srgbClr val="000000"/>
                </a:solidFill>
                <a:latin typeface="Arial"/>
              </a:rPr>
              <a:t> </a:t>
            </a:r>
            <a:r>
              <a:rPr lang="en-US" sz="2500">
                <a:solidFill>
                  <a:srgbClr val="000000"/>
                </a:solidFill>
                <a:latin typeface="Arial Bold"/>
              </a:rPr>
              <a:t>Castle Document</a:t>
            </a:r>
            <a:r>
              <a:rPr lang="en-US" sz="2500">
                <a:solidFill>
                  <a:srgbClr val="000000"/>
                </a:solidFill>
                <a:latin typeface="Arial"/>
              </a:rPr>
              <a:t>) saying that the Irish Volunteers were to be arrested by the British military, which had been written on Dublin Castle paper. Mac Neil fell for it and put the Volunteers on high alert. The Rising was set for </a:t>
            </a:r>
            <a:r>
              <a:rPr lang="en-US" sz="2500">
                <a:solidFill>
                  <a:srgbClr val="000000"/>
                </a:solidFill>
                <a:latin typeface="Arial Bold"/>
              </a:rPr>
              <a:t>Easter</a:t>
            </a:r>
            <a:r>
              <a:rPr lang="en-US" sz="2500">
                <a:solidFill>
                  <a:srgbClr val="000000"/>
                </a:solidFill>
                <a:latin typeface="Arial"/>
              </a:rPr>
              <a:t> </a:t>
            </a:r>
            <a:r>
              <a:rPr lang="en-US" sz="2500">
                <a:solidFill>
                  <a:srgbClr val="000000"/>
                </a:solidFill>
                <a:latin typeface="Arial Bold"/>
              </a:rPr>
              <a:t>Sunday</a:t>
            </a:r>
            <a:r>
              <a:rPr lang="en-US" sz="2500">
                <a:solidFill>
                  <a:srgbClr val="000000"/>
                </a:solidFill>
                <a:latin typeface="Arial"/>
              </a:rPr>
              <a:t> 1916, April 23rd. </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0" id="10"/>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1" id="11"/>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Plans go wrong</a:t>
            </a:r>
          </a:p>
        </p:txBody>
      </p:sp>
      <p:sp>
        <p:nvSpPr>
          <p:cNvPr name="TextBox 12" id="12"/>
          <p:cNvSpPr txBox="true"/>
          <p:nvPr/>
        </p:nvSpPr>
        <p:spPr>
          <a:xfrm rot="0">
            <a:off x="1028700" y="1838325"/>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Easter Rising was planned as a nationwide rebellion. German guns and ammunition was due to land in Co. Kerry on Easter Sunday on a ship called </a:t>
            </a:r>
            <a:r>
              <a:rPr lang="en-US" sz="2500">
                <a:solidFill>
                  <a:srgbClr val="000000"/>
                </a:solidFill>
                <a:latin typeface="Arial Bold Italics"/>
              </a:rPr>
              <a:t>The</a:t>
            </a:r>
            <a:r>
              <a:rPr lang="en-US" sz="2500">
                <a:solidFill>
                  <a:srgbClr val="000000"/>
                </a:solidFill>
                <a:latin typeface="Arial"/>
              </a:rPr>
              <a:t> </a:t>
            </a:r>
            <a:r>
              <a:rPr lang="en-US" sz="2500">
                <a:solidFill>
                  <a:srgbClr val="000000"/>
                </a:solidFill>
                <a:latin typeface="Arial Bold Italics"/>
              </a:rPr>
              <a:t>Aud</a:t>
            </a:r>
            <a:r>
              <a:rPr lang="en-US" sz="2500">
                <a:solidFill>
                  <a:srgbClr val="000000"/>
                </a:solidFill>
                <a:latin typeface="Arial"/>
              </a:rPr>
              <a:t>. It was captured off the coast of Kerry 3 days earlier and the captain sank it rather than hand over the 20,000 rifles to the British navy.</a:t>
            </a:r>
            <a:r>
              <a:rPr lang="en-US" sz="2500">
                <a:solidFill>
                  <a:srgbClr val="000000"/>
                </a:solidFill>
                <a:latin typeface="Arial Bold"/>
              </a:rPr>
              <a:t> Sir Roger Casement, </a:t>
            </a:r>
            <a:r>
              <a:rPr lang="en-US" sz="2500">
                <a:solidFill>
                  <a:srgbClr val="000000"/>
                </a:solidFill>
                <a:latin typeface="Arial"/>
              </a:rPr>
              <a:t>who had been travelling in a German submarine,</a:t>
            </a:r>
            <a:r>
              <a:rPr lang="en-US" sz="2500">
                <a:solidFill>
                  <a:srgbClr val="000000"/>
                </a:solidFill>
                <a:latin typeface="Arial Bold Italics"/>
              </a:rPr>
              <a:t> </a:t>
            </a:r>
            <a:r>
              <a:rPr lang="en-US" sz="2500">
                <a:solidFill>
                  <a:srgbClr val="000000"/>
                </a:solidFill>
                <a:latin typeface="Arial"/>
              </a:rPr>
              <a:t>was also captured, arrested and taken to a British prison where he was later tried for </a:t>
            </a:r>
            <a:r>
              <a:rPr lang="en-US" sz="2500">
                <a:solidFill>
                  <a:srgbClr val="000000"/>
                </a:solidFill>
                <a:latin typeface="Arial Bold Italics"/>
              </a:rPr>
              <a:t>treason</a:t>
            </a:r>
            <a:r>
              <a:rPr lang="en-US" sz="2500">
                <a:solidFill>
                  <a:srgbClr val="000000"/>
                </a:solidFill>
                <a:latin typeface="Arial"/>
              </a:rPr>
              <a:t> and hanged. </a:t>
            </a:r>
          </a:p>
          <a:p>
            <a:pPr algn="l">
              <a:lnSpc>
                <a:spcPts val="3500"/>
              </a:lnSpc>
            </a:pPr>
            <a:r>
              <a:rPr lang="en-US" sz="2500">
                <a:solidFill>
                  <a:srgbClr val="000000"/>
                </a:solidFill>
                <a:latin typeface="Arial"/>
              </a:rPr>
              <a:t>MacNeil discovered that the Castle Document was a forgery so he cancelled the participation of the Irish Volunteers by placing a notice in the </a:t>
            </a:r>
            <a:r>
              <a:rPr lang="en-US" sz="2500">
                <a:solidFill>
                  <a:srgbClr val="000000"/>
                </a:solidFill>
                <a:latin typeface="Arial Bold Italics"/>
              </a:rPr>
              <a:t>Sunday Independent</a:t>
            </a:r>
            <a:r>
              <a:rPr lang="en-US" sz="2500">
                <a:solidFill>
                  <a:srgbClr val="000000"/>
                </a:solidFill>
                <a:latin typeface="Arial"/>
              </a:rPr>
              <a:t>, ordering the Volunteers to </a:t>
            </a:r>
            <a:r>
              <a:rPr lang="en-US" sz="2500">
                <a:solidFill>
                  <a:srgbClr val="000000"/>
                </a:solidFill>
                <a:latin typeface="Arial Bold Italics"/>
              </a:rPr>
              <a:t>not</a:t>
            </a:r>
            <a:r>
              <a:rPr lang="en-US" sz="2500">
                <a:solidFill>
                  <a:srgbClr val="000000"/>
                </a:solidFill>
                <a:latin typeface="Arial"/>
              </a:rPr>
              <a:t> to take part in the rising.</a:t>
            </a:r>
          </a:p>
          <a:p>
            <a:pPr algn="l">
              <a:lnSpc>
                <a:spcPts val="3500"/>
              </a:lnSpc>
            </a:pPr>
            <a:r>
              <a:rPr lang="en-US" sz="2500">
                <a:solidFill>
                  <a:srgbClr val="000000"/>
                </a:solidFill>
                <a:latin typeface="Arial"/>
              </a:rPr>
              <a:t>Any chance of success was fading. However, the Military Council decided to go ahead with the Rising. </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6" tooltip="https://twitter.com/MsEJenkinson"/>
              </a:rPr>
              <a:t>Eimear Jenkinson</a:t>
            </a:r>
            <a:r>
              <a:rPr lang="en-US" sz="2200">
                <a:solidFill>
                  <a:srgbClr val="000000"/>
                </a:solidFill>
                <a:latin typeface="Arial"/>
              </a:rPr>
              <a:t> and </a:t>
            </a:r>
            <a:r>
              <a:rPr lang="en-US" sz="2200" u="sng">
                <a:solidFill>
                  <a:srgbClr val="000000"/>
                </a:solidFill>
                <a:latin typeface="Arial"/>
                <a:hlinkClick r:id="rId7" tooltip="https://twitter.com/Gregg_ONeill"/>
              </a:rPr>
              <a:t>Gregg O'Neill</a:t>
            </a:r>
            <a:r>
              <a:rPr lang="en-US" sz="2200">
                <a:solidFill>
                  <a:srgbClr val="000000"/>
                </a:solidFill>
                <a:latin typeface="Arial"/>
              </a:rPr>
              <a:t> (</a:t>
            </a:r>
            <a:r>
              <a:rPr lang="en-US" sz="2200" u="sng">
                <a:solidFill>
                  <a:srgbClr val="000000"/>
                </a:solidFill>
                <a:latin typeface="Arial"/>
                <a:hlinkClick r:id="rId8" tooltip="https://educate.ie/"/>
              </a:rPr>
              <a:t>educate.ie</a:t>
            </a:r>
            <a:r>
              <a:rPr lang="en-US" sz="2200">
                <a:solidFill>
                  <a:srgbClr val="000000"/>
                </a:solidFill>
                <a:latin typeface="Arial"/>
              </a:rPr>
              <a:t>)</a:t>
            </a:r>
          </a:p>
        </p:txBody>
      </p:sp>
      <p:sp>
        <p:nvSpPr>
          <p:cNvPr name="TextBox 14" id="14"/>
          <p:cNvSpPr txBox="true"/>
          <p:nvPr/>
        </p:nvSpPr>
        <p:spPr>
          <a:xfrm rot="5400000">
            <a:off x="12543472" y="4852988"/>
            <a:ext cx="10287000" cy="581024"/>
          </a:xfrm>
          <a:prstGeom prst="rect">
            <a:avLst/>
          </a:prstGeom>
        </p:spPr>
        <p:txBody>
          <a:bodyPr anchor="t" rtlCol="false" tIns="0" lIns="0" bIns="0" rIns="0">
            <a:spAutoFit/>
          </a:bodyPr>
          <a:lstStyle/>
          <a:p>
            <a:pPr algn="ctr">
              <a:lnSpc>
                <a:spcPts val="4200"/>
              </a:lnSpc>
            </a:pPr>
            <a:r>
              <a:rPr lang="en-US" sz="3000">
                <a:solidFill>
                  <a:srgbClr val="FFFFFF"/>
                </a:solidFill>
                <a:latin typeface="Arial Bold"/>
              </a:rPr>
              <a:t>Chapter Twenty: The Struggle for Irish Independence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DAFpq58tL68</dc:identifier>
  <dcterms:modified xsi:type="dcterms:W3CDTF">2011-08-01T06:04:30Z</dcterms:modified>
  <cp:revision>1</cp:revision>
  <dc:title>Ch. 20 - The Struggle for Irish Independence</dc:title>
</cp:coreProperties>
</file>